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0" r:id="rId3"/>
    <p:sldId id="271" r:id="rId4"/>
    <p:sldId id="305" r:id="rId5"/>
    <p:sldId id="272" r:id="rId6"/>
    <p:sldId id="260" r:id="rId7"/>
    <p:sldId id="292" r:id="rId8"/>
    <p:sldId id="293" r:id="rId9"/>
    <p:sldId id="276" r:id="rId10"/>
    <p:sldId id="294" r:id="rId11"/>
    <p:sldId id="295" r:id="rId12"/>
    <p:sldId id="296" r:id="rId13"/>
    <p:sldId id="297" r:id="rId14"/>
    <p:sldId id="277" r:id="rId15"/>
    <p:sldId id="298" r:id="rId16"/>
    <p:sldId id="299" r:id="rId17"/>
    <p:sldId id="278" r:id="rId18"/>
    <p:sldId id="300" r:id="rId19"/>
    <p:sldId id="301" r:id="rId20"/>
    <p:sldId id="302" r:id="rId21"/>
    <p:sldId id="279" r:id="rId22"/>
    <p:sldId id="303" r:id="rId23"/>
    <p:sldId id="275" r:id="rId24"/>
    <p:sldId id="306" r:id="rId25"/>
    <p:sldId id="26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D4D3"/>
    <a:srgbClr val="D9F1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32" autoAdjust="0"/>
    <p:restoredTop sz="94660"/>
  </p:normalViewPr>
  <p:slideViewPr>
    <p:cSldViewPr snapToGrid="0" showGuides="1">
      <p:cViewPr>
        <p:scale>
          <a:sx n="120" d="100"/>
          <a:sy n="120" d="100"/>
        </p:scale>
        <p:origin x="408" y="656"/>
      </p:cViewPr>
      <p:guideLst>
        <p:guide orient="horz" pos="2160"/>
        <p:guide pos="3840"/>
      </p:guideLst>
    </p:cSldViewPr>
  </p:slideViewPr>
  <p:notesTextViewPr>
    <p:cViewPr>
      <p:scale>
        <a:sx n="1" d="1"/>
        <a:sy n="1" d="1"/>
      </p:scale>
      <p:origin x="0" y="0"/>
    </p:cViewPr>
  </p:notesTextViewPr>
  <p:sorterViewPr>
    <p:cViewPr varScale="1">
      <p:scale>
        <a:sx n="1" d="1"/>
        <a:sy n="1" d="1"/>
      </p:scale>
      <p:origin x="0" y="-5739"/>
    </p:cViewPr>
  </p:sorterViewPr>
  <p:notesViewPr>
    <p:cSldViewPr snapToGrid="0">
      <p:cViewPr varScale="1">
        <p:scale>
          <a:sx n="115" d="100"/>
          <a:sy n="115" d="100"/>
        </p:scale>
        <p:origin x="488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65507-657F-4FB4-ADFF-69D779F533BA}" type="datetimeFigureOut">
              <a:rPr lang="en-GB" smtClean="0"/>
              <a:t>24/03/2026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66E695-73C3-4268-931F-EE318B6CB24F}" type="slidenum">
              <a:rPr lang="en-GB" smtClean="0"/>
              <a:t>‹#›</a:t>
            </a:fld>
            <a:endParaRPr lang="en-GB"/>
          </a:p>
        </p:txBody>
      </p:sp>
    </p:spTree>
    <p:extLst>
      <p:ext uri="{BB962C8B-B14F-4D97-AF65-F5344CB8AC3E}">
        <p14:creationId xmlns:p14="http://schemas.microsoft.com/office/powerpoint/2010/main" val="441688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3" name="Google Shape;22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584DFA5F-CBD3-E3FA-AA05-6792077E5804}"/>
            </a:ext>
          </a:extLst>
        </p:cNvPr>
        <p:cNvGrpSpPr/>
        <p:nvPr/>
      </p:nvGrpSpPr>
      <p:grpSpPr>
        <a:xfrm>
          <a:off x="0" y="0"/>
          <a:ext cx="0" cy="0"/>
          <a:chOff x="0" y="0"/>
          <a:chExt cx="0" cy="0"/>
        </a:xfrm>
      </p:grpSpPr>
      <p:sp>
        <p:nvSpPr>
          <p:cNvPr id="221" name="Google Shape;221;p5:notes">
            <a:extLst>
              <a:ext uri="{FF2B5EF4-FFF2-40B4-BE49-F238E27FC236}">
                <a16:creationId xmlns:a16="http://schemas.microsoft.com/office/drawing/2014/main" id="{C32C26D4-CD76-F448-7A9A-B3D9B027024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5:notes">
            <a:extLst>
              <a:ext uri="{FF2B5EF4-FFF2-40B4-BE49-F238E27FC236}">
                <a16:creationId xmlns:a16="http://schemas.microsoft.com/office/drawing/2014/main" id="{64FC2D2C-69C3-304C-7EB5-0E60EB30BCF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3" name="Google Shape;223;p5:notes">
            <a:extLst>
              <a:ext uri="{FF2B5EF4-FFF2-40B4-BE49-F238E27FC236}">
                <a16:creationId xmlns:a16="http://schemas.microsoft.com/office/drawing/2014/main" id="{1B850DE2-500F-E388-55AD-D2D3208B8E0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extLst>
      <p:ext uri="{BB962C8B-B14F-4D97-AF65-F5344CB8AC3E}">
        <p14:creationId xmlns:p14="http://schemas.microsoft.com/office/powerpoint/2010/main" val="1380826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1E8BA895-6A7D-261F-71C9-1B2351F2835C}"/>
            </a:ext>
          </a:extLst>
        </p:cNvPr>
        <p:cNvGrpSpPr/>
        <p:nvPr/>
      </p:nvGrpSpPr>
      <p:grpSpPr>
        <a:xfrm>
          <a:off x="0" y="0"/>
          <a:ext cx="0" cy="0"/>
          <a:chOff x="0" y="0"/>
          <a:chExt cx="0" cy="0"/>
        </a:xfrm>
      </p:grpSpPr>
      <p:sp>
        <p:nvSpPr>
          <p:cNvPr id="221" name="Google Shape;221;p5:notes">
            <a:extLst>
              <a:ext uri="{FF2B5EF4-FFF2-40B4-BE49-F238E27FC236}">
                <a16:creationId xmlns:a16="http://schemas.microsoft.com/office/drawing/2014/main" id="{24A59D9B-21F0-BF24-F675-DEC141EFFD7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5:notes">
            <a:extLst>
              <a:ext uri="{FF2B5EF4-FFF2-40B4-BE49-F238E27FC236}">
                <a16:creationId xmlns:a16="http://schemas.microsoft.com/office/drawing/2014/main" id="{BD694991-83C1-5796-8B2D-16DE76791E5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3" name="Google Shape;223;p5:notes">
            <a:extLst>
              <a:ext uri="{FF2B5EF4-FFF2-40B4-BE49-F238E27FC236}">
                <a16:creationId xmlns:a16="http://schemas.microsoft.com/office/drawing/2014/main" id="{6F71E880-B63A-A499-14F2-5A17B9416F2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extLst>
      <p:ext uri="{BB962C8B-B14F-4D97-AF65-F5344CB8AC3E}">
        <p14:creationId xmlns:p14="http://schemas.microsoft.com/office/powerpoint/2010/main" val="2254786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1BEE3096-19AF-3E75-F643-6714C90E555E}"/>
            </a:ext>
          </a:extLst>
        </p:cNvPr>
        <p:cNvGrpSpPr/>
        <p:nvPr/>
      </p:nvGrpSpPr>
      <p:grpSpPr>
        <a:xfrm>
          <a:off x="0" y="0"/>
          <a:ext cx="0" cy="0"/>
          <a:chOff x="0" y="0"/>
          <a:chExt cx="0" cy="0"/>
        </a:xfrm>
      </p:grpSpPr>
      <p:sp>
        <p:nvSpPr>
          <p:cNvPr id="221" name="Google Shape;221;p5:notes">
            <a:extLst>
              <a:ext uri="{FF2B5EF4-FFF2-40B4-BE49-F238E27FC236}">
                <a16:creationId xmlns:a16="http://schemas.microsoft.com/office/drawing/2014/main" id="{93F52A16-08E6-014F-E53A-126A3AF7F04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5:notes">
            <a:extLst>
              <a:ext uri="{FF2B5EF4-FFF2-40B4-BE49-F238E27FC236}">
                <a16:creationId xmlns:a16="http://schemas.microsoft.com/office/drawing/2014/main" id="{BD153925-3DEB-7D48-4328-F42804D466F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3" name="Google Shape;223;p5:notes">
            <a:extLst>
              <a:ext uri="{FF2B5EF4-FFF2-40B4-BE49-F238E27FC236}">
                <a16:creationId xmlns:a16="http://schemas.microsoft.com/office/drawing/2014/main" id="{97A5E9F7-A039-9C8C-7A8C-D626DE018E4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extLst>
      <p:ext uri="{BB962C8B-B14F-4D97-AF65-F5344CB8AC3E}">
        <p14:creationId xmlns:p14="http://schemas.microsoft.com/office/powerpoint/2010/main" val="1098160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3CA2C0AD-78A5-27ED-49E6-3039CE3B3A55}"/>
            </a:ext>
          </a:extLst>
        </p:cNvPr>
        <p:cNvGrpSpPr/>
        <p:nvPr/>
      </p:nvGrpSpPr>
      <p:grpSpPr>
        <a:xfrm>
          <a:off x="0" y="0"/>
          <a:ext cx="0" cy="0"/>
          <a:chOff x="0" y="0"/>
          <a:chExt cx="0" cy="0"/>
        </a:xfrm>
      </p:grpSpPr>
      <p:sp>
        <p:nvSpPr>
          <p:cNvPr id="221" name="Google Shape;221;p5:notes">
            <a:extLst>
              <a:ext uri="{FF2B5EF4-FFF2-40B4-BE49-F238E27FC236}">
                <a16:creationId xmlns:a16="http://schemas.microsoft.com/office/drawing/2014/main" id="{C9A5F86E-5030-64D8-5BFB-6E0D71F555D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5:notes">
            <a:extLst>
              <a:ext uri="{FF2B5EF4-FFF2-40B4-BE49-F238E27FC236}">
                <a16:creationId xmlns:a16="http://schemas.microsoft.com/office/drawing/2014/main" id="{4066F84A-5E81-AFAF-7C21-9285C8F67F7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3" name="Google Shape;223;p5:notes">
            <a:extLst>
              <a:ext uri="{FF2B5EF4-FFF2-40B4-BE49-F238E27FC236}">
                <a16:creationId xmlns:a16="http://schemas.microsoft.com/office/drawing/2014/main" id="{71231456-7DE9-BDA2-FBE3-FDC76B8E0192}"/>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3633081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1815CDFC-3FB9-04B6-0D41-0EF93879681F}"/>
            </a:ext>
          </a:extLst>
        </p:cNvPr>
        <p:cNvGrpSpPr/>
        <p:nvPr/>
      </p:nvGrpSpPr>
      <p:grpSpPr>
        <a:xfrm>
          <a:off x="0" y="0"/>
          <a:ext cx="0" cy="0"/>
          <a:chOff x="0" y="0"/>
          <a:chExt cx="0" cy="0"/>
        </a:xfrm>
      </p:grpSpPr>
      <p:sp>
        <p:nvSpPr>
          <p:cNvPr id="221" name="Google Shape;221;p5:notes">
            <a:extLst>
              <a:ext uri="{FF2B5EF4-FFF2-40B4-BE49-F238E27FC236}">
                <a16:creationId xmlns:a16="http://schemas.microsoft.com/office/drawing/2014/main" id="{000FDEBA-81CA-4320-F9D4-C7FEF4589DD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5:notes">
            <a:extLst>
              <a:ext uri="{FF2B5EF4-FFF2-40B4-BE49-F238E27FC236}">
                <a16:creationId xmlns:a16="http://schemas.microsoft.com/office/drawing/2014/main" id="{AA8BA26C-A7B6-333A-B59B-0B7E728A9D9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3" name="Google Shape;223;p5:notes">
            <a:extLst>
              <a:ext uri="{FF2B5EF4-FFF2-40B4-BE49-F238E27FC236}">
                <a16:creationId xmlns:a16="http://schemas.microsoft.com/office/drawing/2014/main" id="{08BFA622-2260-92CE-1F55-40F404C2E73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1888919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3D33E7C2-2F36-FF3A-9405-B08DD491C029}"/>
            </a:ext>
          </a:extLst>
        </p:cNvPr>
        <p:cNvGrpSpPr/>
        <p:nvPr/>
      </p:nvGrpSpPr>
      <p:grpSpPr>
        <a:xfrm>
          <a:off x="0" y="0"/>
          <a:ext cx="0" cy="0"/>
          <a:chOff x="0" y="0"/>
          <a:chExt cx="0" cy="0"/>
        </a:xfrm>
      </p:grpSpPr>
      <p:sp>
        <p:nvSpPr>
          <p:cNvPr id="221" name="Google Shape;221;p5:notes">
            <a:extLst>
              <a:ext uri="{FF2B5EF4-FFF2-40B4-BE49-F238E27FC236}">
                <a16:creationId xmlns:a16="http://schemas.microsoft.com/office/drawing/2014/main" id="{E5E56664-4736-9BB3-986E-4DB424537C4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5:notes">
            <a:extLst>
              <a:ext uri="{FF2B5EF4-FFF2-40B4-BE49-F238E27FC236}">
                <a16:creationId xmlns:a16="http://schemas.microsoft.com/office/drawing/2014/main" id="{0497CCDF-7EFA-A5D7-3382-E1BFE8DA5A6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3" name="Google Shape;223;p5:notes">
            <a:extLst>
              <a:ext uri="{FF2B5EF4-FFF2-40B4-BE49-F238E27FC236}">
                <a16:creationId xmlns:a16="http://schemas.microsoft.com/office/drawing/2014/main" id="{7ADB08B6-5EDF-E9C8-39D2-6CEF3702C1B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1732566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132E9993-8831-4BF5-B892-A92186A4D308}"/>
            </a:ext>
          </a:extLst>
        </p:cNvPr>
        <p:cNvGrpSpPr/>
        <p:nvPr/>
      </p:nvGrpSpPr>
      <p:grpSpPr>
        <a:xfrm>
          <a:off x="0" y="0"/>
          <a:ext cx="0" cy="0"/>
          <a:chOff x="0" y="0"/>
          <a:chExt cx="0" cy="0"/>
        </a:xfrm>
      </p:grpSpPr>
      <p:sp>
        <p:nvSpPr>
          <p:cNvPr id="221" name="Google Shape;221;p5:notes">
            <a:extLst>
              <a:ext uri="{FF2B5EF4-FFF2-40B4-BE49-F238E27FC236}">
                <a16:creationId xmlns:a16="http://schemas.microsoft.com/office/drawing/2014/main" id="{557C40BD-3272-9F79-BB95-8352021D48C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5:notes">
            <a:extLst>
              <a:ext uri="{FF2B5EF4-FFF2-40B4-BE49-F238E27FC236}">
                <a16:creationId xmlns:a16="http://schemas.microsoft.com/office/drawing/2014/main" id="{FF02361A-8E33-9CF2-046E-072CBFA9929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3" name="Google Shape;223;p5:notes">
            <a:extLst>
              <a:ext uri="{FF2B5EF4-FFF2-40B4-BE49-F238E27FC236}">
                <a16:creationId xmlns:a16="http://schemas.microsoft.com/office/drawing/2014/main" id="{436B4D5F-BFB6-8740-C377-DB9476ED9AC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2723391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316DB67C-E03F-D91C-AC51-98D972D4B86B}"/>
            </a:ext>
          </a:extLst>
        </p:cNvPr>
        <p:cNvGrpSpPr/>
        <p:nvPr/>
      </p:nvGrpSpPr>
      <p:grpSpPr>
        <a:xfrm>
          <a:off x="0" y="0"/>
          <a:ext cx="0" cy="0"/>
          <a:chOff x="0" y="0"/>
          <a:chExt cx="0" cy="0"/>
        </a:xfrm>
      </p:grpSpPr>
      <p:sp>
        <p:nvSpPr>
          <p:cNvPr id="221" name="Google Shape;221;p5:notes">
            <a:extLst>
              <a:ext uri="{FF2B5EF4-FFF2-40B4-BE49-F238E27FC236}">
                <a16:creationId xmlns:a16="http://schemas.microsoft.com/office/drawing/2014/main" id="{21F9FDC6-1EA5-5AE6-3963-314B8927ED9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5:notes">
            <a:extLst>
              <a:ext uri="{FF2B5EF4-FFF2-40B4-BE49-F238E27FC236}">
                <a16:creationId xmlns:a16="http://schemas.microsoft.com/office/drawing/2014/main" id="{E74F9EED-CDF4-AB42-729A-83F7284C79F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3" name="Google Shape;223;p5:notes">
            <a:extLst>
              <a:ext uri="{FF2B5EF4-FFF2-40B4-BE49-F238E27FC236}">
                <a16:creationId xmlns:a16="http://schemas.microsoft.com/office/drawing/2014/main" id="{F54B5CFB-3878-1545-B2C8-264DBE176BEF}"/>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3141916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5FD39F70-593C-0D9D-E591-5819D1B6252C}"/>
            </a:ext>
          </a:extLst>
        </p:cNvPr>
        <p:cNvGrpSpPr/>
        <p:nvPr/>
      </p:nvGrpSpPr>
      <p:grpSpPr>
        <a:xfrm>
          <a:off x="0" y="0"/>
          <a:ext cx="0" cy="0"/>
          <a:chOff x="0" y="0"/>
          <a:chExt cx="0" cy="0"/>
        </a:xfrm>
      </p:grpSpPr>
      <p:sp>
        <p:nvSpPr>
          <p:cNvPr id="221" name="Google Shape;221;p5:notes">
            <a:extLst>
              <a:ext uri="{FF2B5EF4-FFF2-40B4-BE49-F238E27FC236}">
                <a16:creationId xmlns:a16="http://schemas.microsoft.com/office/drawing/2014/main" id="{16760CF6-4866-5785-5B8F-8231FE61C1C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5:notes">
            <a:extLst>
              <a:ext uri="{FF2B5EF4-FFF2-40B4-BE49-F238E27FC236}">
                <a16:creationId xmlns:a16="http://schemas.microsoft.com/office/drawing/2014/main" id="{4216AC34-852D-C6A6-74AE-BA8F67493E6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3" name="Google Shape;223;p5:notes">
            <a:extLst>
              <a:ext uri="{FF2B5EF4-FFF2-40B4-BE49-F238E27FC236}">
                <a16:creationId xmlns:a16="http://schemas.microsoft.com/office/drawing/2014/main" id="{5A78EF75-03AD-AD55-440B-DF769CA896E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extLst>
      <p:ext uri="{BB962C8B-B14F-4D97-AF65-F5344CB8AC3E}">
        <p14:creationId xmlns:p14="http://schemas.microsoft.com/office/powerpoint/2010/main" val="2182136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612DE186-DADA-5F65-3BFD-7261360B4C70}"/>
            </a:ext>
          </a:extLst>
        </p:cNvPr>
        <p:cNvGrpSpPr/>
        <p:nvPr/>
      </p:nvGrpSpPr>
      <p:grpSpPr>
        <a:xfrm>
          <a:off x="0" y="0"/>
          <a:ext cx="0" cy="0"/>
          <a:chOff x="0" y="0"/>
          <a:chExt cx="0" cy="0"/>
        </a:xfrm>
      </p:grpSpPr>
      <p:sp>
        <p:nvSpPr>
          <p:cNvPr id="221" name="Google Shape;221;p5:notes">
            <a:extLst>
              <a:ext uri="{FF2B5EF4-FFF2-40B4-BE49-F238E27FC236}">
                <a16:creationId xmlns:a16="http://schemas.microsoft.com/office/drawing/2014/main" id="{B5A5F58F-E020-24FE-3987-1A716138A99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5:notes">
            <a:extLst>
              <a:ext uri="{FF2B5EF4-FFF2-40B4-BE49-F238E27FC236}">
                <a16:creationId xmlns:a16="http://schemas.microsoft.com/office/drawing/2014/main" id="{8C6E25CD-3400-B92F-BC39-8ADEA04751B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3" name="Google Shape;223;p5:notes">
            <a:extLst>
              <a:ext uri="{FF2B5EF4-FFF2-40B4-BE49-F238E27FC236}">
                <a16:creationId xmlns:a16="http://schemas.microsoft.com/office/drawing/2014/main" id="{8B6C38FD-F006-9661-6D46-4E0E71D3644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extLst>
      <p:ext uri="{BB962C8B-B14F-4D97-AF65-F5344CB8AC3E}">
        <p14:creationId xmlns:p14="http://schemas.microsoft.com/office/powerpoint/2010/main" val="3344101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61568158-CA08-027E-B38F-2F3E83D41EC3}"/>
            </a:ext>
          </a:extLst>
        </p:cNvPr>
        <p:cNvGrpSpPr/>
        <p:nvPr/>
      </p:nvGrpSpPr>
      <p:grpSpPr>
        <a:xfrm>
          <a:off x="0" y="0"/>
          <a:ext cx="0" cy="0"/>
          <a:chOff x="0" y="0"/>
          <a:chExt cx="0" cy="0"/>
        </a:xfrm>
      </p:grpSpPr>
      <p:sp>
        <p:nvSpPr>
          <p:cNvPr id="221" name="Google Shape;221;p5:notes">
            <a:extLst>
              <a:ext uri="{FF2B5EF4-FFF2-40B4-BE49-F238E27FC236}">
                <a16:creationId xmlns:a16="http://schemas.microsoft.com/office/drawing/2014/main" id="{BE1EDF9B-59DB-9B22-3CE5-24D13AFFD55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5:notes">
            <a:extLst>
              <a:ext uri="{FF2B5EF4-FFF2-40B4-BE49-F238E27FC236}">
                <a16:creationId xmlns:a16="http://schemas.microsoft.com/office/drawing/2014/main" id="{8991A3B8-7345-69FF-B10C-DCD9ADA075C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3" name="Google Shape;223;p5:notes">
            <a:extLst>
              <a:ext uri="{FF2B5EF4-FFF2-40B4-BE49-F238E27FC236}">
                <a16:creationId xmlns:a16="http://schemas.microsoft.com/office/drawing/2014/main" id="{5823F115-446B-E3A4-065C-B4A2E121CF1B}"/>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extLst>
      <p:ext uri="{BB962C8B-B14F-4D97-AF65-F5344CB8AC3E}">
        <p14:creationId xmlns:p14="http://schemas.microsoft.com/office/powerpoint/2010/main" val="4214325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E202B-8D84-4BED-89D6-D256A2DA79C1}"/>
              </a:ext>
            </a:extLst>
          </p:cNvPr>
          <p:cNvSpPr>
            <a:spLocks noGrp="1"/>
          </p:cNvSpPr>
          <p:nvPr>
            <p:ph type="ctrTitle"/>
          </p:nvPr>
        </p:nvSpPr>
        <p:spPr>
          <a:xfrm>
            <a:off x="541338" y="1808163"/>
            <a:ext cx="4788000" cy="1035837"/>
          </a:xfrm>
        </p:spPr>
        <p:txBody>
          <a:bodyPr anchor="b"/>
          <a:lstStyle>
            <a:lvl1pPr algn="l">
              <a:defRPr sz="3400"/>
            </a:lvl1pPr>
          </a:lstStyle>
          <a:p>
            <a:r>
              <a:rPr lang="en-GB"/>
              <a:t>Click to edit Master title style</a:t>
            </a:r>
            <a:endParaRPr lang="en-GB" dirty="0"/>
          </a:p>
        </p:txBody>
      </p:sp>
      <p:sp>
        <p:nvSpPr>
          <p:cNvPr id="3" name="Subtitle 2">
            <a:extLst>
              <a:ext uri="{FF2B5EF4-FFF2-40B4-BE49-F238E27FC236}">
                <a16:creationId xmlns:a16="http://schemas.microsoft.com/office/drawing/2014/main" id="{9EB5AF1A-272D-4379-B598-D436611EDAF3}"/>
              </a:ext>
            </a:extLst>
          </p:cNvPr>
          <p:cNvSpPr>
            <a:spLocks noGrp="1"/>
          </p:cNvSpPr>
          <p:nvPr>
            <p:ph type="subTitle" idx="1"/>
          </p:nvPr>
        </p:nvSpPr>
        <p:spPr>
          <a:xfrm>
            <a:off x="541338" y="3429000"/>
            <a:ext cx="4788000" cy="1336638"/>
          </a:xfrm>
        </p:spPr>
        <p:txBody>
          <a:bodyPr/>
          <a:lstStyle>
            <a:lvl1pPr marL="0" indent="0" algn="l">
              <a:buNone/>
              <a:defRPr sz="2200" b="1"/>
            </a:lvl1pPr>
            <a:lvl2pPr marL="0" indent="0" algn="l">
              <a:spcAft>
                <a:spcPts val="600"/>
              </a:spcAft>
              <a:buNone/>
              <a:defRPr sz="22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a:t>Click to edit Master subtitle style</a:t>
            </a:r>
            <a:endParaRPr lang="en-GB" dirty="0"/>
          </a:p>
        </p:txBody>
      </p:sp>
      <p:sp>
        <p:nvSpPr>
          <p:cNvPr id="8" name="Picture Placeholder 7">
            <a:extLst>
              <a:ext uri="{FF2B5EF4-FFF2-40B4-BE49-F238E27FC236}">
                <a16:creationId xmlns:a16="http://schemas.microsoft.com/office/drawing/2014/main" id="{C0B23D72-9A6B-4DBF-8C48-5E970107014C}"/>
              </a:ext>
            </a:extLst>
          </p:cNvPr>
          <p:cNvSpPr>
            <a:spLocks noGrp="1" noChangeAspect="1"/>
          </p:cNvSpPr>
          <p:nvPr>
            <p:ph type="pic" sz="quarter" idx="13"/>
          </p:nvPr>
        </p:nvSpPr>
        <p:spPr>
          <a:xfrm>
            <a:off x="6612000" y="1280291"/>
            <a:ext cx="5662096" cy="5659771"/>
          </a:xfrm>
          <a:custGeom>
            <a:avLst/>
            <a:gdLst>
              <a:gd name="connsiteX0" fmla="*/ 0 w 6096000"/>
              <a:gd name="connsiteY0" fmla="*/ 3055144 h 6110287"/>
              <a:gd name="connsiteX1" fmla="*/ 890217 w 6096000"/>
              <a:gd name="connsiteY1" fmla="*/ 897360 h 6110287"/>
              <a:gd name="connsiteX2" fmla="*/ 3048001 w 6096000"/>
              <a:gd name="connsiteY2" fmla="*/ -1 h 6110287"/>
              <a:gd name="connsiteX3" fmla="*/ 3048000 w 6096000"/>
              <a:gd name="connsiteY3" fmla="*/ 3055144 h 6110287"/>
              <a:gd name="connsiteX4" fmla="*/ 0 w 6096000"/>
              <a:gd name="connsiteY4" fmla="*/ 3055144 h 6110287"/>
              <a:gd name="connsiteX0" fmla="*/ 0 w 3048001"/>
              <a:gd name="connsiteY0" fmla="*/ 3055145 h 3055145"/>
              <a:gd name="connsiteX1" fmla="*/ 890217 w 3048001"/>
              <a:gd name="connsiteY1" fmla="*/ 897361 h 3055145"/>
              <a:gd name="connsiteX2" fmla="*/ 3048001 w 3048001"/>
              <a:gd name="connsiteY2" fmla="*/ 0 h 3055145"/>
              <a:gd name="connsiteX3" fmla="*/ 3048000 w 3048001"/>
              <a:gd name="connsiteY3" fmla="*/ 3055145 h 3055145"/>
              <a:gd name="connsiteX4" fmla="*/ 0 w 3048001"/>
              <a:gd name="connsiteY4" fmla="*/ 3055145 h 3055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1" h="3055145">
                <a:moveTo>
                  <a:pt x="0" y="3055145"/>
                </a:moveTo>
                <a:cubicBezTo>
                  <a:pt x="0" y="2246109"/>
                  <a:pt x="320149" y="1470105"/>
                  <a:pt x="890217" y="897361"/>
                </a:cubicBezTo>
                <a:cubicBezTo>
                  <a:pt x="1462032" y="322863"/>
                  <a:pt x="2238384" y="0"/>
                  <a:pt x="3048001" y="0"/>
                </a:cubicBezTo>
                <a:cubicBezTo>
                  <a:pt x="3048001" y="1018382"/>
                  <a:pt x="3048000" y="2023316"/>
                  <a:pt x="3048000" y="3055145"/>
                </a:cubicBezTo>
                <a:lnTo>
                  <a:pt x="0" y="3055145"/>
                </a:lnTo>
                <a:close/>
              </a:path>
            </a:pathLst>
          </a:custGeom>
          <a:solidFill>
            <a:schemeClr val="bg1">
              <a:lumMod val="85000"/>
            </a:schemeClr>
          </a:solidFill>
          <a:ln w="108000" cap="sq">
            <a:solidFill>
              <a:schemeClr val="accent3"/>
            </a:solidFill>
            <a:miter lim="800000"/>
          </a:ln>
        </p:spPr>
        <p:txBody>
          <a:bodyPr rIns="612000" anchor="ctr"/>
          <a:lstStyle>
            <a:lvl1pPr algn="r">
              <a:defRPr/>
            </a:lvl1pPr>
          </a:lstStyle>
          <a:p>
            <a:r>
              <a:rPr lang="en-GB"/>
              <a:t>Click icon to add picture</a:t>
            </a:r>
          </a:p>
        </p:txBody>
      </p:sp>
      <p:cxnSp>
        <p:nvCxnSpPr>
          <p:cNvPr id="10" name="Straight Connector 9">
            <a:extLst>
              <a:ext uri="{FF2B5EF4-FFF2-40B4-BE49-F238E27FC236}">
                <a16:creationId xmlns:a16="http://schemas.microsoft.com/office/drawing/2014/main" id="{1AF25C6C-4B2E-4771-A352-512C46BD7910}"/>
              </a:ext>
            </a:extLst>
          </p:cNvPr>
          <p:cNvCxnSpPr/>
          <p:nvPr userDrawn="1"/>
        </p:nvCxnSpPr>
        <p:spPr>
          <a:xfrm flipV="1">
            <a:off x="541338" y="3157200"/>
            <a:ext cx="540000" cy="0"/>
          </a:xfrm>
          <a:prstGeom prst="line">
            <a:avLst/>
          </a:prstGeom>
          <a:ln w="180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17BBAA1-52ED-46E7-A684-7D6D389727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338" y="360000"/>
            <a:ext cx="1478283" cy="399289"/>
          </a:xfrm>
          <a:prstGeom prst="rect">
            <a:avLst/>
          </a:prstGeom>
        </p:spPr>
      </p:pic>
      <p:cxnSp>
        <p:nvCxnSpPr>
          <p:cNvPr id="12" name="Straight Connector 11">
            <a:extLst>
              <a:ext uri="{FF2B5EF4-FFF2-40B4-BE49-F238E27FC236}">
                <a16:creationId xmlns:a16="http://schemas.microsoft.com/office/drawing/2014/main" id="{C6F0225D-D904-43A7-A4EB-FAB915BC1019}"/>
              </a:ext>
            </a:extLst>
          </p:cNvPr>
          <p:cNvCxnSpPr/>
          <p:nvPr userDrawn="1"/>
        </p:nvCxnSpPr>
        <p:spPr>
          <a:xfrm flipV="1">
            <a:off x="541338" y="6555600"/>
            <a:ext cx="0" cy="302400"/>
          </a:xfrm>
          <a:prstGeom prst="line">
            <a:avLst/>
          </a:prstGeom>
          <a:ln w="180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129B8C1-80BA-489F-8139-7826A0866021}"/>
              </a:ext>
            </a:extLst>
          </p:cNvPr>
          <p:cNvSpPr txBox="1"/>
          <p:nvPr userDrawn="1"/>
        </p:nvSpPr>
        <p:spPr>
          <a:xfrm>
            <a:off x="684000" y="6526801"/>
            <a:ext cx="5134188" cy="331200"/>
          </a:xfrm>
          <a:prstGeom prst="rect">
            <a:avLst/>
          </a:prstGeom>
          <a:noFill/>
        </p:spPr>
        <p:txBody>
          <a:bodyPr wrap="square" lIns="0" tIns="0" rIns="0" bIns="0" rtlCol="0">
            <a:noAutofit/>
          </a:bodyPr>
          <a:lstStyle/>
          <a:p>
            <a:r>
              <a:rPr lang="en-GB" sz="1200" b="1" dirty="0">
                <a:solidFill>
                  <a:schemeClr val="accent1"/>
                </a:solidFill>
              </a:rPr>
              <a:t>biggareconomics.co.uk   </a:t>
            </a:r>
            <a:r>
              <a:rPr lang="en-GB" sz="1200" dirty="0">
                <a:solidFill>
                  <a:schemeClr val="accent3"/>
                </a:solidFill>
              </a:rPr>
              <a:t>—   © </a:t>
            </a:r>
            <a:r>
              <a:rPr lang="en-GB" sz="1200" dirty="0" err="1">
                <a:solidFill>
                  <a:schemeClr val="accent3"/>
                </a:solidFill>
              </a:rPr>
              <a:t>BiGGAR</a:t>
            </a:r>
            <a:r>
              <a:rPr lang="en-GB" sz="1200" dirty="0">
                <a:solidFill>
                  <a:schemeClr val="accent3"/>
                </a:solidFill>
              </a:rPr>
              <a:t> Economics</a:t>
            </a:r>
          </a:p>
        </p:txBody>
      </p:sp>
    </p:spTree>
    <p:extLst>
      <p:ext uri="{BB962C8B-B14F-4D97-AF65-F5344CB8AC3E}">
        <p14:creationId xmlns:p14="http://schemas.microsoft.com/office/powerpoint/2010/main" val="74223764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A763-5D63-444F-95A7-8A19DD80D17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6BBA8F8-7777-49B4-9478-285B89BA2557}"/>
              </a:ext>
            </a:extLst>
          </p:cNvPr>
          <p:cNvSpPr>
            <a:spLocks noGrp="1"/>
          </p:cNvSpPr>
          <p:nvPr>
            <p:ph sz="half" idx="1"/>
          </p:nvPr>
        </p:nvSpPr>
        <p:spPr>
          <a:xfrm>
            <a:off x="543206" y="2312987"/>
            <a:ext cx="5274982" cy="37972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a:extLst>
              <a:ext uri="{FF2B5EF4-FFF2-40B4-BE49-F238E27FC236}">
                <a16:creationId xmlns:a16="http://schemas.microsoft.com/office/drawing/2014/main" id="{2CD3E3A0-1813-47CB-B2B4-A3BA1AEA123E}"/>
              </a:ext>
            </a:extLst>
          </p:cNvPr>
          <p:cNvSpPr>
            <a:spLocks noGrp="1"/>
          </p:cNvSpPr>
          <p:nvPr>
            <p:ph sz="half" idx="2"/>
          </p:nvPr>
        </p:nvSpPr>
        <p:spPr>
          <a:xfrm>
            <a:off x="6373812" y="2312987"/>
            <a:ext cx="5274981" cy="37973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a:extLst>
              <a:ext uri="{FF2B5EF4-FFF2-40B4-BE49-F238E27FC236}">
                <a16:creationId xmlns:a16="http://schemas.microsoft.com/office/drawing/2014/main" id="{0DB823D0-AC4E-4E54-A02A-D0EEEEDE27FF}"/>
              </a:ext>
            </a:extLst>
          </p:cNvPr>
          <p:cNvSpPr>
            <a:spLocks noGrp="1"/>
          </p:cNvSpPr>
          <p:nvPr>
            <p:ph type="dt" sz="half" idx="10"/>
          </p:nvPr>
        </p:nvSpPr>
        <p:spPr/>
        <p:txBody>
          <a:bodyPr/>
          <a:lstStyle/>
          <a:p>
            <a:fld id="{69350FFD-7D12-1446-9496-317354FCD41E}" type="datetime1">
              <a:rPr lang="en-GB" smtClean="0"/>
              <a:t>24/03/2026</a:t>
            </a:fld>
            <a:endParaRPr lang="en-GB"/>
          </a:p>
        </p:txBody>
      </p:sp>
      <p:sp>
        <p:nvSpPr>
          <p:cNvPr id="6" name="Footer Placeholder 5">
            <a:extLst>
              <a:ext uri="{FF2B5EF4-FFF2-40B4-BE49-F238E27FC236}">
                <a16:creationId xmlns:a16="http://schemas.microsoft.com/office/drawing/2014/main" id="{00EF3423-C748-441F-9D16-2689BAFA4A27}"/>
              </a:ext>
            </a:extLst>
          </p:cNvPr>
          <p:cNvSpPr>
            <a:spLocks noGrp="1"/>
          </p:cNvSpPr>
          <p:nvPr>
            <p:ph type="ftr" sz="quarter" idx="11"/>
          </p:nvPr>
        </p:nvSpPr>
        <p:spPr/>
        <p:txBody>
          <a:bodyPr/>
          <a:lstStyle/>
          <a:p>
            <a:r>
              <a:rPr lang="en-GB"/>
              <a:t>The Economic Contribution of Aurora - Key Findings</a:t>
            </a:r>
          </a:p>
        </p:txBody>
      </p:sp>
      <p:sp>
        <p:nvSpPr>
          <p:cNvPr id="7" name="Slide Number Placeholder 6">
            <a:extLst>
              <a:ext uri="{FF2B5EF4-FFF2-40B4-BE49-F238E27FC236}">
                <a16:creationId xmlns:a16="http://schemas.microsoft.com/office/drawing/2014/main" id="{C204F2A3-8B7C-4008-B5DF-6D28EAB5A130}"/>
              </a:ext>
            </a:extLst>
          </p:cNvPr>
          <p:cNvSpPr>
            <a:spLocks noGrp="1"/>
          </p:cNvSpPr>
          <p:nvPr>
            <p:ph type="sldNum" sz="quarter" idx="12"/>
          </p:nvPr>
        </p:nvSpPr>
        <p:spPr/>
        <p:txBody>
          <a:bodyPr/>
          <a:lstStyle/>
          <a:p>
            <a:fld id="{1B380CA8-D005-4374-9E21-56061D22F6FB}" type="slidenum">
              <a:rPr lang="en-GB" smtClean="0"/>
              <a:t>‹#›</a:t>
            </a:fld>
            <a:endParaRPr lang="en-GB"/>
          </a:p>
        </p:txBody>
      </p:sp>
      <p:sp>
        <p:nvSpPr>
          <p:cNvPr id="8" name="Text Placeholder 7">
            <a:extLst>
              <a:ext uri="{FF2B5EF4-FFF2-40B4-BE49-F238E27FC236}">
                <a16:creationId xmlns:a16="http://schemas.microsoft.com/office/drawing/2014/main" id="{1FA05D9B-8D5A-4A7F-8AFB-081FA9221774}"/>
              </a:ext>
            </a:extLst>
          </p:cNvPr>
          <p:cNvSpPr>
            <a:spLocks noGrp="1"/>
          </p:cNvSpPr>
          <p:nvPr>
            <p:ph type="body" sz="quarter" idx="13"/>
          </p:nvPr>
        </p:nvSpPr>
        <p:spPr>
          <a:xfrm>
            <a:off x="541337" y="1808163"/>
            <a:ext cx="7450661" cy="504825"/>
          </a:xfrm>
        </p:spPr>
        <p:txBody>
          <a:bodyPr/>
          <a:lstStyle>
            <a:lvl1pPr>
              <a:defRPr sz="2200">
                <a:solidFill>
                  <a:schemeClr val="accent3"/>
                </a:solidFill>
              </a:defRPr>
            </a:lvl1pPr>
          </a:lstStyle>
          <a:p>
            <a:pPr lvl="0"/>
            <a:r>
              <a:rPr lang="en-GB"/>
              <a:t>Click to edit Master text styles</a:t>
            </a:r>
          </a:p>
        </p:txBody>
      </p:sp>
    </p:spTree>
    <p:extLst>
      <p:ext uri="{BB962C8B-B14F-4D97-AF65-F5344CB8AC3E}">
        <p14:creationId xmlns:p14="http://schemas.microsoft.com/office/powerpoint/2010/main" val="176418708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ack Co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E202B-8D84-4BED-89D6-D256A2DA79C1}"/>
              </a:ext>
            </a:extLst>
          </p:cNvPr>
          <p:cNvSpPr>
            <a:spLocks noGrp="1"/>
          </p:cNvSpPr>
          <p:nvPr>
            <p:ph type="ctrTitle"/>
          </p:nvPr>
        </p:nvSpPr>
        <p:spPr>
          <a:xfrm>
            <a:off x="541338" y="1808163"/>
            <a:ext cx="6209086" cy="1035837"/>
          </a:xfrm>
        </p:spPr>
        <p:txBody>
          <a:bodyPr anchor="b"/>
          <a:lstStyle>
            <a:lvl1pPr algn="l">
              <a:defRPr sz="3400"/>
            </a:lvl1pPr>
          </a:lstStyle>
          <a:p>
            <a:r>
              <a:rPr lang="en-GB"/>
              <a:t>Click to edit Master title style</a:t>
            </a:r>
            <a:endParaRPr lang="en-GB" dirty="0"/>
          </a:p>
        </p:txBody>
      </p:sp>
      <p:sp>
        <p:nvSpPr>
          <p:cNvPr id="3" name="Subtitle 2">
            <a:extLst>
              <a:ext uri="{FF2B5EF4-FFF2-40B4-BE49-F238E27FC236}">
                <a16:creationId xmlns:a16="http://schemas.microsoft.com/office/drawing/2014/main" id="{9EB5AF1A-272D-4379-B598-D436611EDAF3}"/>
              </a:ext>
            </a:extLst>
          </p:cNvPr>
          <p:cNvSpPr>
            <a:spLocks noGrp="1"/>
          </p:cNvSpPr>
          <p:nvPr>
            <p:ph type="subTitle" idx="1"/>
          </p:nvPr>
        </p:nvSpPr>
        <p:spPr>
          <a:xfrm>
            <a:off x="541338" y="3429000"/>
            <a:ext cx="6209086" cy="1655762"/>
          </a:xfrm>
        </p:spPr>
        <p:txBody>
          <a:bodyPr/>
          <a:lstStyle>
            <a:lvl1pPr marL="0" indent="0" algn="l">
              <a:spcAft>
                <a:spcPts val="0"/>
              </a:spcAft>
              <a:buNone/>
              <a:defRPr sz="2200" b="0"/>
            </a:lvl1pPr>
            <a:lvl2pPr marL="0" indent="0" algn="l">
              <a:spcBef>
                <a:spcPts val="1134"/>
              </a:spcBef>
              <a:spcAft>
                <a:spcPts val="0"/>
              </a:spcAft>
              <a:buNone/>
              <a:defRPr sz="2200" b="1"/>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a:t>Click to edit Master subtitle style</a:t>
            </a:r>
            <a:endParaRPr lang="en-GB" dirty="0"/>
          </a:p>
        </p:txBody>
      </p:sp>
      <p:sp>
        <p:nvSpPr>
          <p:cNvPr id="8" name="Picture Placeholder 7">
            <a:extLst>
              <a:ext uri="{FF2B5EF4-FFF2-40B4-BE49-F238E27FC236}">
                <a16:creationId xmlns:a16="http://schemas.microsoft.com/office/drawing/2014/main" id="{C0B23D72-9A6B-4DBF-8C48-5E970107014C}"/>
              </a:ext>
            </a:extLst>
          </p:cNvPr>
          <p:cNvSpPr>
            <a:spLocks noGrp="1" noChangeAspect="1"/>
          </p:cNvSpPr>
          <p:nvPr>
            <p:ph type="pic" sz="quarter" idx="13"/>
          </p:nvPr>
        </p:nvSpPr>
        <p:spPr>
          <a:xfrm>
            <a:off x="6612000" y="1280291"/>
            <a:ext cx="5662096" cy="5659771"/>
          </a:xfrm>
          <a:custGeom>
            <a:avLst/>
            <a:gdLst>
              <a:gd name="connsiteX0" fmla="*/ 0 w 6096000"/>
              <a:gd name="connsiteY0" fmla="*/ 3055144 h 6110287"/>
              <a:gd name="connsiteX1" fmla="*/ 890217 w 6096000"/>
              <a:gd name="connsiteY1" fmla="*/ 897360 h 6110287"/>
              <a:gd name="connsiteX2" fmla="*/ 3048001 w 6096000"/>
              <a:gd name="connsiteY2" fmla="*/ -1 h 6110287"/>
              <a:gd name="connsiteX3" fmla="*/ 3048000 w 6096000"/>
              <a:gd name="connsiteY3" fmla="*/ 3055144 h 6110287"/>
              <a:gd name="connsiteX4" fmla="*/ 0 w 6096000"/>
              <a:gd name="connsiteY4" fmla="*/ 3055144 h 6110287"/>
              <a:gd name="connsiteX0" fmla="*/ 0 w 3048001"/>
              <a:gd name="connsiteY0" fmla="*/ 3055145 h 3055145"/>
              <a:gd name="connsiteX1" fmla="*/ 890217 w 3048001"/>
              <a:gd name="connsiteY1" fmla="*/ 897361 h 3055145"/>
              <a:gd name="connsiteX2" fmla="*/ 3048001 w 3048001"/>
              <a:gd name="connsiteY2" fmla="*/ 0 h 3055145"/>
              <a:gd name="connsiteX3" fmla="*/ 3048000 w 3048001"/>
              <a:gd name="connsiteY3" fmla="*/ 3055145 h 3055145"/>
              <a:gd name="connsiteX4" fmla="*/ 0 w 3048001"/>
              <a:gd name="connsiteY4" fmla="*/ 3055145 h 3055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1" h="3055145">
                <a:moveTo>
                  <a:pt x="0" y="3055145"/>
                </a:moveTo>
                <a:cubicBezTo>
                  <a:pt x="0" y="2246109"/>
                  <a:pt x="320149" y="1470105"/>
                  <a:pt x="890217" y="897361"/>
                </a:cubicBezTo>
                <a:cubicBezTo>
                  <a:pt x="1462032" y="322863"/>
                  <a:pt x="2238384" y="0"/>
                  <a:pt x="3048001" y="0"/>
                </a:cubicBezTo>
                <a:cubicBezTo>
                  <a:pt x="3048001" y="1018382"/>
                  <a:pt x="3048000" y="2023316"/>
                  <a:pt x="3048000" y="3055145"/>
                </a:cubicBezTo>
                <a:lnTo>
                  <a:pt x="0" y="3055145"/>
                </a:lnTo>
                <a:close/>
              </a:path>
            </a:pathLst>
          </a:custGeom>
          <a:solidFill>
            <a:schemeClr val="bg1">
              <a:lumMod val="85000"/>
            </a:schemeClr>
          </a:solidFill>
          <a:ln w="108000" cap="sq">
            <a:solidFill>
              <a:schemeClr val="accent3"/>
            </a:solidFill>
            <a:miter lim="800000"/>
          </a:ln>
        </p:spPr>
        <p:txBody>
          <a:bodyPr rIns="612000" anchor="ctr"/>
          <a:lstStyle>
            <a:lvl1pPr algn="r">
              <a:defRPr/>
            </a:lvl1pPr>
          </a:lstStyle>
          <a:p>
            <a:r>
              <a:rPr lang="en-GB"/>
              <a:t>Click icon to add picture</a:t>
            </a:r>
          </a:p>
        </p:txBody>
      </p:sp>
      <p:cxnSp>
        <p:nvCxnSpPr>
          <p:cNvPr id="10" name="Straight Connector 9">
            <a:extLst>
              <a:ext uri="{FF2B5EF4-FFF2-40B4-BE49-F238E27FC236}">
                <a16:creationId xmlns:a16="http://schemas.microsoft.com/office/drawing/2014/main" id="{1AF25C6C-4B2E-4771-A352-512C46BD7910}"/>
              </a:ext>
            </a:extLst>
          </p:cNvPr>
          <p:cNvCxnSpPr/>
          <p:nvPr userDrawn="1"/>
        </p:nvCxnSpPr>
        <p:spPr>
          <a:xfrm flipV="1">
            <a:off x="541338" y="3157200"/>
            <a:ext cx="540000" cy="0"/>
          </a:xfrm>
          <a:prstGeom prst="line">
            <a:avLst/>
          </a:prstGeom>
          <a:ln w="180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AFC374B-8759-41E2-B517-E9B3CCA830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84000" y="172800"/>
            <a:ext cx="347473" cy="402337"/>
          </a:xfrm>
          <a:prstGeom prst="rect">
            <a:avLst/>
          </a:prstGeom>
        </p:spPr>
      </p:pic>
      <p:cxnSp>
        <p:nvCxnSpPr>
          <p:cNvPr id="12" name="Straight Connector 11">
            <a:extLst>
              <a:ext uri="{FF2B5EF4-FFF2-40B4-BE49-F238E27FC236}">
                <a16:creationId xmlns:a16="http://schemas.microsoft.com/office/drawing/2014/main" id="{E11D1B42-8177-4330-BB9F-E98F59904972}"/>
              </a:ext>
            </a:extLst>
          </p:cNvPr>
          <p:cNvCxnSpPr/>
          <p:nvPr userDrawn="1"/>
        </p:nvCxnSpPr>
        <p:spPr>
          <a:xfrm flipV="1">
            <a:off x="541338" y="6555600"/>
            <a:ext cx="0" cy="302400"/>
          </a:xfrm>
          <a:prstGeom prst="line">
            <a:avLst/>
          </a:prstGeom>
          <a:ln w="180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BD4B8F9-5221-4917-9FEA-14C94818E276}"/>
              </a:ext>
            </a:extLst>
          </p:cNvPr>
          <p:cNvSpPr txBox="1"/>
          <p:nvPr userDrawn="1"/>
        </p:nvSpPr>
        <p:spPr>
          <a:xfrm>
            <a:off x="684000" y="6526801"/>
            <a:ext cx="5134188" cy="331200"/>
          </a:xfrm>
          <a:prstGeom prst="rect">
            <a:avLst/>
          </a:prstGeom>
          <a:noFill/>
        </p:spPr>
        <p:txBody>
          <a:bodyPr wrap="square" lIns="0" tIns="0" rIns="0" bIns="0" rtlCol="0">
            <a:noAutofit/>
          </a:bodyPr>
          <a:lstStyle/>
          <a:p>
            <a:r>
              <a:rPr lang="en-GB" sz="1200" b="1" dirty="0">
                <a:solidFill>
                  <a:schemeClr val="accent1"/>
                </a:solidFill>
              </a:rPr>
              <a:t>biggareconomics.co.uk   </a:t>
            </a:r>
            <a:r>
              <a:rPr lang="en-GB" sz="1200" dirty="0">
                <a:solidFill>
                  <a:schemeClr val="accent3"/>
                </a:solidFill>
              </a:rPr>
              <a:t>—   © </a:t>
            </a:r>
            <a:r>
              <a:rPr lang="en-GB" sz="1200" dirty="0" err="1">
                <a:solidFill>
                  <a:schemeClr val="accent3"/>
                </a:solidFill>
              </a:rPr>
              <a:t>BiGGAR</a:t>
            </a:r>
            <a:r>
              <a:rPr lang="en-GB" sz="1200" dirty="0">
                <a:solidFill>
                  <a:schemeClr val="accent3"/>
                </a:solidFill>
              </a:rPr>
              <a:t> Economics</a:t>
            </a:r>
          </a:p>
        </p:txBody>
      </p:sp>
    </p:spTree>
    <p:extLst>
      <p:ext uri="{BB962C8B-B14F-4D97-AF65-F5344CB8AC3E}">
        <p14:creationId xmlns:p14="http://schemas.microsoft.com/office/powerpoint/2010/main" val="236648018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oute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3268-A68F-43B1-BE3B-65D3BD24392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2491477-AED1-4CEC-A95D-6790FAE9E143}"/>
              </a:ext>
            </a:extLst>
          </p:cNvPr>
          <p:cNvSpPr>
            <a:spLocks noGrp="1"/>
          </p:cNvSpPr>
          <p:nvPr>
            <p:ph type="dt" sz="half" idx="10"/>
          </p:nvPr>
        </p:nvSpPr>
        <p:spPr/>
        <p:txBody>
          <a:bodyPr/>
          <a:lstStyle/>
          <a:p>
            <a:fld id="{0A8C303C-2687-AF44-BDFF-D50164FF9BC3}" type="datetime1">
              <a:rPr lang="en-GB" smtClean="0"/>
              <a:t>24/03/2026</a:t>
            </a:fld>
            <a:endParaRPr lang="en-GB"/>
          </a:p>
        </p:txBody>
      </p:sp>
      <p:sp>
        <p:nvSpPr>
          <p:cNvPr id="4" name="Footer Placeholder 3">
            <a:extLst>
              <a:ext uri="{FF2B5EF4-FFF2-40B4-BE49-F238E27FC236}">
                <a16:creationId xmlns:a16="http://schemas.microsoft.com/office/drawing/2014/main" id="{4DE86E45-B001-4C6A-88E9-35A893D6245D}"/>
              </a:ext>
            </a:extLst>
          </p:cNvPr>
          <p:cNvSpPr>
            <a:spLocks noGrp="1"/>
          </p:cNvSpPr>
          <p:nvPr>
            <p:ph type="ftr" sz="quarter" idx="11"/>
          </p:nvPr>
        </p:nvSpPr>
        <p:spPr/>
        <p:txBody>
          <a:bodyPr/>
          <a:lstStyle/>
          <a:p>
            <a:r>
              <a:rPr lang="en-GB"/>
              <a:t>The Economic Contribution of Aurora - Key Findings</a:t>
            </a:r>
          </a:p>
        </p:txBody>
      </p:sp>
      <p:sp>
        <p:nvSpPr>
          <p:cNvPr id="5" name="Slide Number Placeholder 4">
            <a:extLst>
              <a:ext uri="{FF2B5EF4-FFF2-40B4-BE49-F238E27FC236}">
                <a16:creationId xmlns:a16="http://schemas.microsoft.com/office/drawing/2014/main" id="{DC131925-DE34-4DBE-849C-8ABCCBF1D6F2}"/>
              </a:ext>
            </a:extLst>
          </p:cNvPr>
          <p:cNvSpPr>
            <a:spLocks noGrp="1"/>
          </p:cNvSpPr>
          <p:nvPr>
            <p:ph type="sldNum" sz="quarter" idx="12"/>
          </p:nvPr>
        </p:nvSpPr>
        <p:spPr/>
        <p:txBody>
          <a:bodyPr/>
          <a:lstStyle/>
          <a:p>
            <a:fld id="{1B380CA8-D005-4374-9E21-56061D22F6FB}" type="slidenum">
              <a:rPr lang="en-GB" smtClean="0"/>
              <a:pPr/>
              <a:t>‹#›</a:t>
            </a:fld>
            <a:endParaRPr lang="en-GB"/>
          </a:p>
        </p:txBody>
      </p:sp>
      <p:sp>
        <p:nvSpPr>
          <p:cNvPr id="10" name="Rectangle 9">
            <a:extLst>
              <a:ext uri="{FF2B5EF4-FFF2-40B4-BE49-F238E27FC236}">
                <a16:creationId xmlns:a16="http://schemas.microsoft.com/office/drawing/2014/main" id="{4D0D773A-6480-4255-8BB5-37949428B889}"/>
              </a:ext>
            </a:extLst>
          </p:cNvPr>
          <p:cNvSpPr/>
          <p:nvPr userDrawn="1"/>
        </p:nvSpPr>
        <p:spPr>
          <a:xfrm>
            <a:off x="2433917" y="1788458"/>
            <a:ext cx="9251577" cy="806823"/>
          </a:xfrm>
          <a:prstGeom prst="rect">
            <a:avLst/>
          </a:prstGeom>
          <a:solidFill>
            <a:schemeClr val="bg2"/>
          </a:solidFill>
          <a:ln w="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10000"/>
              </a:lnSpc>
            </a:pPr>
            <a:endParaRPr lang="en-GB" sz="1600" dirty="0">
              <a:solidFill>
                <a:schemeClr val="tx2"/>
              </a:solidFill>
            </a:endParaRPr>
          </a:p>
        </p:txBody>
      </p:sp>
      <p:sp>
        <p:nvSpPr>
          <p:cNvPr id="8" name="Rectangle 7">
            <a:extLst>
              <a:ext uri="{FF2B5EF4-FFF2-40B4-BE49-F238E27FC236}">
                <a16:creationId xmlns:a16="http://schemas.microsoft.com/office/drawing/2014/main" id="{35C56D15-38A3-46D7-A83C-57411FAEDDD3}"/>
              </a:ext>
            </a:extLst>
          </p:cNvPr>
          <p:cNvSpPr/>
          <p:nvPr userDrawn="1"/>
        </p:nvSpPr>
        <p:spPr>
          <a:xfrm>
            <a:off x="524435" y="1788458"/>
            <a:ext cx="2655703" cy="806823"/>
          </a:xfrm>
          <a:custGeom>
            <a:avLst/>
            <a:gdLst>
              <a:gd name="connsiteX0" fmla="*/ 0 w 2638800"/>
              <a:gd name="connsiteY0" fmla="*/ 0 h 763200"/>
              <a:gd name="connsiteX1" fmla="*/ 2638800 w 2638800"/>
              <a:gd name="connsiteY1" fmla="*/ 0 h 763200"/>
              <a:gd name="connsiteX2" fmla="*/ 2638800 w 2638800"/>
              <a:gd name="connsiteY2" fmla="*/ 763200 h 763200"/>
              <a:gd name="connsiteX3" fmla="*/ 0 w 2638800"/>
              <a:gd name="connsiteY3" fmla="*/ 763200 h 763200"/>
              <a:gd name="connsiteX4" fmla="*/ 0 w 2638800"/>
              <a:gd name="connsiteY4" fmla="*/ 0 h 763200"/>
              <a:gd name="connsiteX0" fmla="*/ 0 w 2638800"/>
              <a:gd name="connsiteY0" fmla="*/ 0 h 763200"/>
              <a:gd name="connsiteX1" fmla="*/ 2638800 w 2638800"/>
              <a:gd name="connsiteY1" fmla="*/ 0 h 763200"/>
              <a:gd name="connsiteX2" fmla="*/ 1870374 w 2638800"/>
              <a:gd name="connsiteY2" fmla="*/ 763200 h 763200"/>
              <a:gd name="connsiteX3" fmla="*/ 0 w 2638800"/>
              <a:gd name="connsiteY3" fmla="*/ 763200 h 763200"/>
              <a:gd name="connsiteX4" fmla="*/ 0 w 2638800"/>
              <a:gd name="connsiteY4" fmla="*/ 0 h 76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800" h="763200">
                <a:moveTo>
                  <a:pt x="0" y="0"/>
                </a:moveTo>
                <a:lnTo>
                  <a:pt x="2638800" y="0"/>
                </a:lnTo>
                <a:lnTo>
                  <a:pt x="1870374" y="763200"/>
                </a:lnTo>
                <a:lnTo>
                  <a:pt x="0" y="763200"/>
                </a:lnTo>
                <a:lnTo>
                  <a:pt x="0" y="0"/>
                </a:lnTo>
                <a:close/>
              </a:path>
            </a:pathLst>
          </a:custGeom>
          <a:solidFill>
            <a:schemeClr val="accent3"/>
          </a:solidFill>
          <a:ln w="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10000"/>
              </a:lnSpc>
            </a:pPr>
            <a:endParaRPr lang="en-GB" sz="1600" dirty="0">
              <a:solidFill>
                <a:schemeClr val="tx2"/>
              </a:solidFill>
            </a:endParaRPr>
          </a:p>
        </p:txBody>
      </p:sp>
      <p:sp>
        <p:nvSpPr>
          <p:cNvPr id="13" name="Rectangle 12">
            <a:extLst>
              <a:ext uri="{FF2B5EF4-FFF2-40B4-BE49-F238E27FC236}">
                <a16:creationId xmlns:a16="http://schemas.microsoft.com/office/drawing/2014/main" id="{7DFDB12B-12B2-4599-AB2C-133978CFCA79}"/>
              </a:ext>
            </a:extLst>
          </p:cNvPr>
          <p:cNvSpPr/>
          <p:nvPr userDrawn="1"/>
        </p:nvSpPr>
        <p:spPr>
          <a:xfrm>
            <a:off x="2433917" y="2676111"/>
            <a:ext cx="9251577" cy="806823"/>
          </a:xfrm>
          <a:prstGeom prst="rect">
            <a:avLst/>
          </a:prstGeom>
          <a:solidFill>
            <a:schemeClr val="bg2">
              <a:lumMod val="90000"/>
            </a:schemeClr>
          </a:solidFill>
          <a:ln w="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10000"/>
              </a:lnSpc>
            </a:pPr>
            <a:endParaRPr lang="en-GB" sz="1600" dirty="0">
              <a:solidFill>
                <a:schemeClr val="tx2"/>
              </a:solidFill>
            </a:endParaRPr>
          </a:p>
        </p:txBody>
      </p:sp>
      <p:sp>
        <p:nvSpPr>
          <p:cNvPr id="14" name="Rectangle 7">
            <a:extLst>
              <a:ext uri="{FF2B5EF4-FFF2-40B4-BE49-F238E27FC236}">
                <a16:creationId xmlns:a16="http://schemas.microsoft.com/office/drawing/2014/main" id="{E8C4529B-8819-4879-A3A3-2EFDFC582CF6}"/>
              </a:ext>
            </a:extLst>
          </p:cNvPr>
          <p:cNvSpPr/>
          <p:nvPr userDrawn="1"/>
        </p:nvSpPr>
        <p:spPr>
          <a:xfrm>
            <a:off x="524435" y="2676111"/>
            <a:ext cx="2655703" cy="806823"/>
          </a:xfrm>
          <a:custGeom>
            <a:avLst/>
            <a:gdLst>
              <a:gd name="connsiteX0" fmla="*/ 0 w 2638800"/>
              <a:gd name="connsiteY0" fmla="*/ 0 h 763200"/>
              <a:gd name="connsiteX1" fmla="*/ 2638800 w 2638800"/>
              <a:gd name="connsiteY1" fmla="*/ 0 h 763200"/>
              <a:gd name="connsiteX2" fmla="*/ 2638800 w 2638800"/>
              <a:gd name="connsiteY2" fmla="*/ 763200 h 763200"/>
              <a:gd name="connsiteX3" fmla="*/ 0 w 2638800"/>
              <a:gd name="connsiteY3" fmla="*/ 763200 h 763200"/>
              <a:gd name="connsiteX4" fmla="*/ 0 w 2638800"/>
              <a:gd name="connsiteY4" fmla="*/ 0 h 763200"/>
              <a:gd name="connsiteX0" fmla="*/ 0 w 2638800"/>
              <a:gd name="connsiteY0" fmla="*/ 0 h 763200"/>
              <a:gd name="connsiteX1" fmla="*/ 2638800 w 2638800"/>
              <a:gd name="connsiteY1" fmla="*/ 0 h 763200"/>
              <a:gd name="connsiteX2" fmla="*/ 1870374 w 2638800"/>
              <a:gd name="connsiteY2" fmla="*/ 763200 h 763200"/>
              <a:gd name="connsiteX3" fmla="*/ 0 w 2638800"/>
              <a:gd name="connsiteY3" fmla="*/ 763200 h 763200"/>
              <a:gd name="connsiteX4" fmla="*/ 0 w 2638800"/>
              <a:gd name="connsiteY4" fmla="*/ 0 h 76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800" h="763200">
                <a:moveTo>
                  <a:pt x="0" y="0"/>
                </a:moveTo>
                <a:lnTo>
                  <a:pt x="2638800" y="0"/>
                </a:lnTo>
                <a:lnTo>
                  <a:pt x="1870374" y="763200"/>
                </a:lnTo>
                <a:lnTo>
                  <a:pt x="0" y="763200"/>
                </a:lnTo>
                <a:lnTo>
                  <a:pt x="0" y="0"/>
                </a:lnTo>
                <a:close/>
              </a:path>
            </a:pathLst>
          </a:custGeom>
          <a:solidFill>
            <a:schemeClr val="accent1"/>
          </a:solidFill>
          <a:ln w="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10000"/>
              </a:lnSpc>
            </a:pPr>
            <a:endParaRPr lang="en-GB" sz="1600" dirty="0">
              <a:solidFill>
                <a:schemeClr val="tx2"/>
              </a:solidFill>
            </a:endParaRPr>
          </a:p>
        </p:txBody>
      </p:sp>
      <p:sp>
        <p:nvSpPr>
          <p:cNvPr id="16" name="Rectangle 15">
            <a:extLst>
              <a:ext uri="{FF2B5EF4-FFF2-40B4-BE49-F238E27FC236}">
                <a16:creationId xmlns:a16="http://schemas.microsoft.com/office/drawing/2014/main" id="{24D59104-119A-4013-9320-8298DC1EA3F1}"/>
              </a:ext>
            </a:extLst>
          </p:cNvPr>
          <p:cNvSpPr/>
          <p:nvPr userDrawn="1"/>
        </p:nvSpPr>
        <p:spPr>
          <a:xfrm>
            <a:off x="2433917" y="3563764"/>
            <a:ext cx="9251577" cy="806823"/>
          </a:xfrm>
          <a:prstGeom prst="rect">
            <a:avLst/>
          </a:prstGeom>
          <a:solidFill>
            <a:schemeClr val="bg2"/>
          </a:solidFill>
          <a:ln w="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10000"/>
              </a:lnSpc>
            </a:pPr>
            <a:endParaRPr lang="en-GB" sz="1600" dirty="0">
              <a:solidFill>
                <a:schemeClr val="tx2"/>
              </a:solidFill>
            </a:endParaRPr>
          </a:p>
        </p:txBody>
      </p:sp>
      <p:sp>
        <p:nvSpPr>
          <p:cNvPr id="17" name="Rectangle 7">
            <a:extLst>
              <a:ext uri="{FF2B5EF4-FFF2-40B4-BE49-F238E27FC236}">
                <a16:creationId xmlns:a16="http://schemas.microsoft.com/office/drawing/2014/main" id="{3F2E9112-595F-4090-A043-97B213BA54AB}"/>
              </a:ext>
            </a:extLst>
          </p:cNvPr>
          <p:cNvSpPr/>
          <p:nvPr userDrawn="1"/>
        </p:nvSpPr>
        <p:spPr>
          <a:xfrm>
            <a:off x="524435" y="3563764"/>
            <a:ext cx="2655703" cy="806823"/>
          </a:xfrm>
          <a:custGeom>
            <a:avLst/>
            <a:gdLst>
              <a:gd name="connsiteX0" fmla="*/ 0 w 2638800"/>
              <a:gd name="connsiteY0" fmla="*/ 0 h 763200"/>
              <a:gd name="connsiteX1" fmla="*/ 2638800 w 2638800"/>
              <a:gd name="connsiteY1" fmla="*/ 0 h 763200"/>
              <a:gd name="connsiteX2" fmla="*/ 2638800 w 2638800"/>
              <a:gd name="connsiteY2" fmla="*/ 763200 h 763200"/>
              <a:gd name="connsiteX3" fmla="*/ 0 w 2638800"/>
              <a:gd name="connsiteY3" fmla="*/ 763200 h 763200"/>
              <a:gd name="connsiteX4" fmla="*/ 0 w 2638800"/>
              <a:gd name="connsiteY4" fmla="*/ 0 h 763200"/>
              <a:gd name="connsiteX0" fmla="*/ 0 w 2638800"/>
              <a:gd name="connsiteY0" fmla="*/ 0 h 763200"/>
              <a:gd name="connsiteX1" fmla="*/ 2638800 w 2638800"/>
              <a:gd name="connsiteY1" fmla="*/ 0 h 763200"/>
              <a:gd name="connsiteX2" fmla="*/ 1870374 w 2638800"/>
              <a:gd name="connsiteY2" fmla="*/ 763200 h 763200"/>
              <a:gd name="connsiteX3" fmla="*/ 0 w 2638800"/>
              <a:gd name="connsiteY3" fmla="*/ 763200 h 763200"/>
              <a:gd name="connsiteX4" fmla="*/ 0 w 2638800"/>
              <a:gd name="connsiteY4" fmla="*/ 0 h 76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800" h="763200">
                <a:moveTo>
                  <a:pt x="0" y="0"/>
                </a:moveTo>
                <a:lnTo>
                  <a:pt x="2638800" y="0"/>
                </a:lnTo>
                <a:lnTo>
                  <a:pt x="1870374" y="763200"/>
                </a:lnTo>
                <a:lnTo>
                  <a:pt x="0" y="763200"/>
                </a:lnTo>
                <a:lnTo>
                  <a:pt x="0" y="0"/>
                </a:lnTo>
                <a:close/>
              </a:path>
            </a:pathLst>
          </a:custGeom>
          <a:solidFill>
            <a:schemeClr val="accent3"/>
          </a:solidFill>
          <a:ln w="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10000"/>
              </a:lnSpc>
            </a:pPr>
            <a:endParaRPr lang="en-GB" sz="1600" dirty="0">
              <a:solidFill>
                <a:schemeClr val="tx2"/>
              </a:solidFill>
            </a:endParaRPr>
          </a:p>
        </p:txBody>
      </p:sp>
      <p:sp>
        <p:nvSpPr>
          <p:cNvPr id="19" name="Rectangle 18">
            <a:extLst>
              <a:ext uri="{FF2B5EF4-FFF2-40B4-BE49-F238E27FC236}">
                <a16:creationId xmlns:a16="http://schemas.microsoft.com/office/drawing/2014/main" id="{8C602233-A18A-42A2-8005-751CE34B2BBB}"/>
              </a:ext>
            </a:extLst>
          </p:cNvPr>
          <p:cNvSpPr/>
          <p:nvPr userDrawn="1"/>
        </p:nvSpPr>
        <p:spPr>
          <a:xfrm>
            <a:off x="2433917" y="4451417"/>
            <a:ext cx="9251577" cy="806823"/>
          </a:xfrm>
          <a:prstGeom prst="rect">
            <a:avLst/>
          </a:prstGeom>
          <a:solidFill>
            <a:schemeClr val="bg2">
              <a:lumMod val="90000"/>
            </a:schemeClr>
          </a:solidFill>
          <a:ln w="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10000"/>
              </a:lnSpc>
            </a:pPr>
            <a:endParaRPr lang="en-GB" sz="1600" dirty="0">
              <a:solidFill>
                <a:schemeClr val="tx2"/>
              </a:solidFill>
            </a:endParaRPr>
          </a:p>
        </p:txBody>
      </p:sp>
      <p:sp>
        <p:nvSpPr>
          <p:cNvPr id="20" name="Rectangle 7">
            <a:extLst>
              <a:ext uri="{FF2B5EF4-FFF2-40B4-BE49-F238E27FC236}">
                <a16:creationId xmlns:a16="http://schemas.microsoft.com/office/drawing/2014/main" id="{6903E174-9591-4601-AA94-CA254FC1421C}"/>
              </a:ext>
            </a:extLst>
          </p:cNvPr>
          <p:cNvSpPr/>
          <p:nvPr userDrawn="1"/>
        </p:nvSpPr>
        <p:spPr>
          <a:xfrm>
            <a:off x="524435" y="4451417"/>
            <a:ext cx="2655703" cy="806823"/>
          </a:xfrm>
          <a:custGeom>
            <a:avLst/>
            <a:gdLst>
              <a:gd name="connsiteX0" fmla="*/ 0 w 2638800"/>
              <a:gd name="connsiteY0" fmla="*/ 0 h 763200"/>
              <a:gd name="connsiteX1" fmla="*/ 2638800 w 2638800"/>
              <a:gd name="connsiteY1" fmla="*/ 0 h 763200"/>
              <a:gd name="connsiteX2" fmla="*/ 2638800 w 2638800"/>
              <a:gd name="connsiteY2" fmla="*/ 763200 h 763200"/>
              <a:gd name="connsiteX3" fmla="*/ 0 w 2638800"/>
              <a:gd name="connsiteY3" fmla="*/ 763200 h 763200"/>
              <a:gd name="connsiteX4" fmla="*/ 0 w 2638800"/>
              <a:gd name="connsiteY4" fmla="*/ 0 h 763200"/>
              <a:gd name="connsiteX0" fmla="*/ 0 w 2638800"/>
              <a:gd name="connsiteY0" fmla="*/ 0 h 763200"/>
              <a:gd name="connsiteX1" fmla="*/ 2638800 w 2638800"/>
              <a:gd name="connsiteY1" fmla="*/ 0 h 763200"/>
              <a:gd name="connsiteX2" fmla="*/ 1870374 w 2638800"/>
              <a:gd name="connsiteY2" fmla="*/ 763200 h 763200"/>
              <a:gd name="connsiteX3" fmla="*/ 0 w 2638800"/>
              <a:gd name="connsiteY3" fmla="*/ 763200 h 763200"/>
              <a:gd name="connsiteX4" fmla="*/ 0 w 2638800"/>
              <a:gd name="connsiteY4" fmla="*/ 0 h 76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800" h="763200">
                <a:moveTo>
                  <a:pt x="0" y="0"/>
                </a:moveTo>
                <a:lnTo>
                  <a:pt x="2638800" y="0"/>
                </a:lnTo>
                <a:lnTo>
                  <a:pt x="1870374" y="763200"/>
                </a:lnTo>
                <a:lnTo>
                  <a:pt x="0" y="763200"/>
                </a:lnTo>
                <a:lnTo>
                  <a:pt x="0" y="0"/>
                </a:lnTo>
                <a:close/>
              </a:path>
            </a:pathLst>
          </a:custGeom>
          <a:solidFill>
            <a:schemeClr val="accent1"/>
          </a:solidFill>
          <a:ln w="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10000"/>
              </a:lnSpc>
            </a:pPr>
            <a:endParaRPr lang="en-GB" sz="1600" dirty="0">
              <a:solidFill>
                <a:schemeClr val="tx2"/>
              </a:solidFill>
            </a:endParaRPr>
          </a:p>
        </p:txBody>
      </p:sp>
      <p:sp>
        <p:nvSpPr>
          <p:cNvPr id="22" name="Rectangle 21">
            <a:extLst>
              <a:ext uri="{FF2B5EF4-FFF2-40B4-BE49-F238E27FC236}">
                <a16:creationId xmlns:a16="http://schemas.microsoft.com/office/drawing/2014/main" id="{CB3E7C5A-9FA3-429B-898C-041D12C3497A}"/>
              </a:ext>
            </a:extLst>
          </p:cNvPr>
          <p:cNvSpPr/>
          <p:nvPr userDrawn="1"/>
        </p:nvSpPr>
        <p:spPr>
          <a:xfrm>
            <a:off x="2433917" y="5339068"/>
            <a:ext cx="9251577" cy="806823"/>
          </a:xfrm>
          <a:prstGeom prst="rect">
            <a:avLst/>
          </a:prstGeom>
          <a:solidFill>
            <a:schemeClr val="bg2"/>
          </a:solidFill>
          <a:ln w="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10000"/>
              </a:lnSpc>
            </a:pPr>
            <a:endParaRPr lang="en-GB" sz="1600" dirty="0">
              <a:solidFill>
                <a:schemeClr val="tx2"/>
              </a:solidFill>
            </a:endParaRPr>
          </a:p>
        </p:txBody>
      </p:sp>
      <p:sp>
        <p:nvSpPr>
          <p:cNvPr id="23" name="Rectangle 7">
            <a:extLst>
              <a:ext uri="{FF2B5EF4-FFF2-40B4-BE49-F238E27FC236}">
                <a16:creationId xmlns:a16="http://schemas.microsoft.com/office/drawing/2014/main" id="{C9237D3E-2C74-4CBD-A531-526BCCE8BF48}"/>
              </a:ext>
            </a:extLst>
          </p:cNvPr>
          <p:cNvSpPr/>
          <p:nvPr userDrawn="1"/>
        </p:nvSpPr>
        <p:spPr>
          <a:xfrm>
            <a:off x="524435" y="5339068"/>
            <a:ext cx="2655703" cy="806823"/>
          </a:xfrm>
          <a:custGeom>
            <a:avLst/>
            <a:gdLst>
              <a:gd name="connsiteX0" fmla="*/ 0 w 2638800"/>
              <a:gd name="connsiteY0" fmla="*/ 0 h 763200"/>
              <a:gd name="connsiteX1" fmla="*/ 2638800 w 2638800"/>
              <a:gd name="connsiteY1" fmla="*/ 0 h 763200"/>
              <a:gd name="connsiteX2" fmla="*/ 2638800 w 2638800"/>
              <a:gd name="connsiteY2" fmla="*/ 763200 h 763200"/>
              <a:gd name="connsiteX3" fmla="*/ 0 w 2638800"/>
              <a:gd name="connsiteY3" fmla="*/ 763200 h 763200"/>
              <a:gd name="connsiteX4" fmla="*/ 0 w 2638800"/>
              <a:gd name="connsiteY4" fmla="*/ 0 h 763200"/>
              <a:gd name="connsiteX0" fmla="*/ 0 w 2638800"/>
              <a:gd name="connsiteY0" fmla="*/ 0 h 763200"/>
              <a:gd name="connsiteX1" fmla="*/ 2638800 w 2638800"/>
              <a:gd name="connsiteY1" fmla="*/ 0 h 763200"/>
              <a:gd name="connsiteX2" fmla="*/ 1870374 w 2638800"/>
              <a:gd name="connsiteY2" fmla="*/ 763200 h 763200"/>
              <a:gd name="connsiteX3" fmla="*/ 0 w 2638800"/>
              <a:gd name="connsiteY3" fmla="*/ 763200 h 763200"/>
              <a:gd name="connsiteX4" fmla="*/ 0 w 2638800"/>
              <a:gd name="connsiteY4" fmla="*/ 0 h 76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800" h="763200">
                <a:moveTo>
                  <a:pt x="0" y="0"/>
                </a:moveTo>
                <a:lnTo>
                  <a:pt x="2638800" y="0"/>
                </a:lnTo>
                <a:lnTo>
                  <a:pt x="1870374" y="763200"/>
                </a:lnTo>
                <a:lnTo>
                  <a:pt x="0" y="763200"/>
                </a:lnTo>
                <a:lnTo>
                  <a:pt x="0" y="0"/>
                </a:lnTo>
                <a:close/>
              </a:path>
            </a:pathLst>
          </a:custGeom>
          <a:solidFill>
            <a:schemeClr val="accent3"/>
          </a:solidFill>
          <a:ln w="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10000"/>
              </a:lnSpc>
            </a:pPr>
            <a:endParaRPr lang="en-GB" sz="1600" dirty="0">
              <a:solidFill>
                <a:schemeClr val="tx2"/>
              </a:solidFill>
            </a:endParaRPr>
          </a:p>
        </p:txBody>
      </p:sp>
      <p:sp>
        <p:nvSpPr>
          <p:cNvPr id="25" name="Text Placeholder 24">
            <a:extLst>
              <a:ext uri="{FF2B5EF4-FFF2-40B4-BE49-F238E27FC236}">
                <a16:creationId xmlns:a16="http://schemas.microsoft.com/office/drawing/2014/main" id="{E314AE7E-4686-4E67-8F42-C652CCB0CC83}"/>
              </a:ext>
            </a:extLst>
          </p:cNvPr>
          <p:cNvSpPr>
            <a:spLocks noGrp="1"/>
          </p:cNvSpPr>
          <p:nvPr userDrawn="1">
            <p:ph type="body" sz="quarter" idx="13" hasCustomPrompt="1"/>
          </p:nvPr>
        </p:nvSpPr>
        <p:spPr>
          <a:xfrm>
            <a:off x="1123200" y="1996607"/>
            <a:ext cx="1411288" cy="390525"/>
          </a:xfrm>
        </p:spPr>
        <p:txBody>
          <a:bodyPr/>
          <a:lstStyle>
            <a:lvl1pPr>
              <a:defRPr sz="2200" b="0">
                <a:solidFill>
                  <a:schemeClr val="bg1"/>
                </a:solidFill>
                <a:latin typeface="Heebo Medium" panose="00000600000000000000" pitchFamily="2" charset="-79"/>
                <a:cs typeface="Heebo Medium" panose="00000600000000000000" pitchFamily="2" charset="-79"/>
              </a:defRPr>
            </a:lvl1pPr>
          </a:lstStyle>
          <a:p>
            <a:pPr lvl="0"/>
            <a:r>
              <a:rPr lang="en-US" dirty="0"/>
              <a:t>Details</a:t>
            </a:r>
            <a:endParaRPr lang="en-GB" dirty="0"/>
          </a:p>
        </p:txBody>
      </p:sp>
      <p:sp>
        <p:nvSpPr>
          <p:cNvPr id="26" name="Text Placeholder 24">
            <a:extLst>
              <a:ext uri="{FF2B5EF4-FFF2-40B4-BE49-F238E27FC236}">
                <a16:creationId xmlns:a16="http://schemas.microsoft.com/office/drawing/2014/main" id="{D95B7D67-E3B6-4A5B-B211-3BF88A6B9DC6}"/>
              </a:ext>
            </a:extLst>
          </p:cNvPr>
          <p:cNvSpPr>
            <a:spLocks noGrp="1"/>
          </p:cNvSpPr>
          <p:nvPr userDrawn="1">
            <p:ph type="body" sz="quarter" idx="14" hasCustomPrompt="1"/>
          </p:nvPr>
        </p:nvSpPr>
        <p:spPr>
          <a:xfrm>
            <a:off x="756000" y="1996607"/>
            <a:ext cx="367200" cy="390525"/>
          </a:xfrm>
        </p:spPr>
        <p:txBody>
          <a:bodyPr/>
          <a:lstStyle>
            <a:lvl1pPr>
              <a:defRPr sz="2200" b="0">
                <a:solidFill>
                  <a:schemeClr val="bg1"/>
                </a:solidFill>
                <a:latin typeface="Heebo Medium" panose="00000600000000000000" pitchFamily="2" charset="-79"/>
                <a:cs typeface="Heebo Medium" panose="00000600000000000000" pitchFamily="2" charset="-79"/>
              </a:defRPr>
            </a:lvl1pPr>
          </a:lstStyle>
          <a:p>
            <a:pPr lvl="0"/>
            <a:r>
              <a:rPr lang="en-US" dirty="0"/>
              <a:t>X</a:t>
            </a:r>
            <a:endParaRPr lang="en-GB" dirty="0"/>
          </a:p>
        </p:txBody>
      </p:sp>
      <p:sp>
        <p:nvSpPr>
          <p:cNvPr id="27" name="Text Placeholder 24">
            <a:extLst>
              <a:ext uri="{FF2B5EF4-FFF2-40B4-BE49-F238E27FC236}">
                <a16:creationId xmlns:a16="http://schemas.microsoft.com/office/drawing/2014/main" id="{362305DF-61A1-4533-B3D8-7F2123FB5471}"/>
              </a:ext>
            </a:extLst>
          </p:cNvPr>
          <p:cNvSpPr>
            <a:spLocks noGrp="1"/>
          </p:cNvSpPr>
          <p:nvPr userDrawn="1">
            <p:ph type="body" sz="quarter" idx="15" hasCustomPrompt="1"/>
          </p:nvPr>
        </p:nvSpPr>
        <p:spPr>
          <a:xfrm>
            <a:off x="1123200" y="2884260"/>
            <a:ext cx="1411288" cy="390525"/>
          </a:xfrm>
        </p:spPr>
        <p:txBody>
          <a:bodyPr/>
          <a:lstStyle>
            <a:lvl1pPr>
              <a:defRPr sz="2200" b="0">
                <a:solidFill>
                  <a:schemeClr val="bg1"/>
                </a:solidFill>
                <a:latin typeface="Heebo Medium" panose="00000600000000000000" pitchFamily="2" charset="-79"/>
                <a:cs typeface="Heebo Medium" panose="00000600000000000000" pitchFamily="2" charset="-79"/>
              </a:defRPr>
            </a:lvl1pPr>
          </a:lstStyle>
          <a:p>
            <a:pPr lvl="0"/>
            <a:r>
              <a:rPr lang="en-US" dirty="0"/>
              <a:t>Details</a:t>
            </a:r>
            <a:endParaRPr lang="en-GB" dirty="0"/>
          </a:p>
        </p:txBody>
      </p:sp>
      <p:sp>
        <p:nvSpPr>
          <p:cNvPr id="28" name="Text Placeholder 24">
            <a:extLst>
              <a:ext uri="{FF2B5EF4-FFF2-40B4-BE49-F238E27FC236}">
                <a16:creationId xmlns:a16="http://schemas.microsoft.com/office/drawing/2014/main" id="{C51A9471-8FCD-47CD-8615-A47EBFC3E200}"/>
              </a:ext>
            </a:extLst>
          </p:cNvPr>
          <p:cNvSpPr>
            <a:spLocks noGrp="1"/>
          </p:cNvSpPr>
          <p:nvPr userDrawn="1">
            <p:ph type="body" sz="quarter" idx="16" hasCustomPrompt="1"/>
          </p:nvPr>
        </p:nvSpPr>
        <p:spPr>
          <a:xfrm>
            <a:off x="756000" y="2884260"/>
            <a:ext cx="367200" cy="390525"/>
          </a:xfrm>
        </p:spPr>
        <p:txBody>
          <a:bodyPr/>
          <a:lstStyle>
            <a:lvl1pPr>
              <a:defRPr sz="2200" b="0">
                <a:solidFill>
                  <a:schemeClr val="bg1"/>
                </a:solidFill>
                <a:latin typeface="Heebo Medium" panose="00000600000000000000" pitchFamily="2" charset="-79"/>
                <a:cs typeface="Heebo Medium" panose="00000600000000000000" pitchFamily="2" charset="-79"/>
              </a:defRPr>
            </a:lvl1pPr>
          </a:lstStyle>
          <a:p>
            <a:pPr lvl="0"/>
            <a:r>
              <a:rPr lang="en-US" dirty="0"/>
              <a:t>X</a:t>
            </a:r>
            <a:endParaRPr lang="en-GB" dirty="0"/>
          </a:p>
        </p:txBody>
      </p:sp>
      <p:sp>
        <p:nvSpPr>
          <p:cNvPr id="29" name="Text Placeholder 24">
            <a:extLst>
              <a:ext uri="{FF2B5EF4-FFF2-40B4-BE49-F238E27FC236}">
                <a16:creationId xmlns:a16="http://schemas.microsoft.com/office/drawing/2014/main" id="{11D3527F-1EA9-424D-AAA0-F4FF393B1ED1}"/>
              </a:ext>
            </a:extLst>
          </p:cNvPr>
          <p:cNvSpPr>
            <a:spLocks noGrp="1"/>
          </p:cNvSpPr>
          <p:nvPr userDrawn="1">
            <p:ph type="body" sz="quarter" idx="17" hasCustomPrompt="1"/>
          </p:nvPr>
        </p:nvSpPr>
        <p:spPr>
          <a:xfrm>
            <a:off x="1123200" y="3771913"/>
            <a:ext cx="1411288" cy="390525"/>
          </a:xfrm>
        </p:spPr>
        <p:txBody>
          <a:bodyPr/>
          <a:lstStyle>
            <a:lvl1pPr>
              <a:defRPr sz="2200" b="0">
                <a:solidFill>
                  <a:schemeClr val="bg1"/>
                </a:solidFill>
                <a:latin typeface="Heebo Medium" panose="00000600000000000000" pitchFamily="2" charset="-79"/>
                <a:cs typeface="Heebo Medium" panose="00000600000000000000" pitchFamily="2" charset="-79"/>
              </a:defRPr>
            </a:lvl1pPr>
          </a:lstStyle>
          <a:p>
            <a:pPr lvl="0"/>
            <a:r>
              <a:rPr lang="en-US" dirty="0"/>
              <a:t>Details</a:t>
            </a:r>
            <a:endParaRPr lang="en-GB" dirty="0"/>
          </a:p>
        </p:txBody>
      </p:sp>
      <p:sp>
        <p:nvSpPr>
          <p:cNvPr id="30" name="Text Placeholder 24">
            <a:extLst>
              <a:ext uri="{FF2B5EF4-FFF2-40B4-BE49-F238E27FC236}">
                <a16:creationId xmlns:a16="http://schemas.microsoft.com/office/drawing/2014/main" id="{B9A2DACC-3748-4E4E-AB74-316C47CDB4C5}"/>
              </a:ext>
            </a:extLst>
          </p:cNvPr>
          <p:cNvSpPr>
            <a:spLocks noGrp="1"/>
          </p:cNvSpPr>
          <p:nvPr userDrawn="1">
            <p:ph type="body" sz="quarter" idx="18" hasCustomPrompt="1"/>
          </p:nvPr>
        </p:nvSpPr>
        <p:spPr>
          <a:xfrm>
            <a:off x="756000" y="3771913"/>
            <a:ext cx="367200" cy="390525"/>
          </a:xfrm>
        </p:spPr>
        <p:txBody>
          <a:bodyPr/>
          <a:lstStyle>
            <a:lvl1pPr>
              <a:defRPr sz="2200" b="0">
                <a:solidFill>
                  <a:schemeClr val="bg1"/>
                </a:solidFill>
                <a:latin typeface="Heebo Medium" panose="00000600000000000000" pitchFamily="2" charset="-79"/>
                <a:cs typeface="Heebo Medium" panose="00000600000000000000" pitchFamily="2" charset="-79"/>
              </a:defRPr>
            </a:lvl1pPr>
          </a:lstStyle>
          <a:p>
            <a:pPr lvl="0"/>
            <a:r>
              <a:rPr lang="en-US" dirty="0"/>
              <a:t>X</a:t>
            </a:r>
            <a:endParaRPr lang="en-GB" dirty="0"/>
          </a:p>
        </p:txBody>
      </p:sp>
      <p:sp>
        <p:nvSpPr>
          <p:cNvPr id="31" name="Text Placeholder 24">
            <a:extLst>
              <a:ext uri="{FF2B5EF4-FFF2-40B4-BE49-F238E27FC236}">
                <a16:creationId xmlns:a16="http://schemas.microsoft.com/office/drawing/2014/main" id="{D8D0E249-E45C-4C64-B377-1C46B0A02C11}"/>
              </a:ext>
            </a:extLst>
          </p:cNvPr>
          <p:cNvSpPr>
            <a:spLocks noGrp="1"/>
          </p:cNvSpPr>
          <p:nvPr userDrawn="1">
            <p:ph type="body" sz="quarter" idx="19" hasCustomPrompt="1"/>
          </p:nvPr>
        </p:nvSpPr>
        <p:spPr>
          <a:xfrm>
            <a:off x="1123200" y="4659566"/>
            <a:ext cx="1411288" cy="390525"/>
          </a:xfrm>
        </p:spPr>
        <p:txBody>
          <a:bodyPr/>
          <a:lstStyle>
            <a:lvl1pPr>
              <a:defRPr sz="2200" b="0">
                <a:solidFill>
                  <a:schemeClr val="bg1"/>
                </a:solidFill>
                <a:latin typeface="Heebo Medium" panose="00000600000000000000" pitchFamily="2" charset="-79"/>
                <a:cs typeface="Heebo Medium" panose="00000600000000000000" pitchFamily="2" charset="-79"/>
              </a:defRPr>
            </a:lvl1pPr>
          </a:lstStyle>
          <a:p>
            <a:pPr lvl="0"/>
            <a:r>
              <a:rPr lang="en-US" dirty="0"/>
              <a:t>Details</a:t>
            </a:r>
            <a:endParaRPr lang="en-GB" dirty="0"/>
          </a:p>
        </p:txBody>
      </p:sp>
      <p:sp>
        <p:nvSpPr>
          <p:cNvPr id="32" name="Text Placeholder 24">
            <a:extLst>
              <a:ext uri="{FF2B5EF4-FFF2-40B4-BE49-F238E27FC236}">
                <a16:creationId xmlns:a16="http://schemas.microsoft.com/office/drawing/2014/main" id="{BDA124DC-7CF1-4216-BA7E-34AE4117620E}"/>
              </a:ext>
            </a:extLst>
          </p:cNvPr>
          <p:cNvSpPr>
            <a:spLocks noGrp="1"/>
          </p:cNvSpPr>
          <p:nvPr userDrawn="1">
            <p:ph type="body" sz="quarter" idx="20" hasCustomPrompt="1"/>
          </p:nvPr>
        </p:nvSpPr>
        <p:spPr>
          <a:xfrm>
            <a:off x="756000" y="4659566"/>
            <a:ext cx="367200" cy="390525"/>
          </a:xfrm>
        </p:spPr>
        <p:txBody>
          <a:bodyPr/>
          <a:lstStyle>
            <a:lvl1pPr>
              <a:defRPr sz="2200" b="0">
                <a:solidFill>
                  <a:schemeClr val="bg1"/>
                </a:solidFill>
                <a:latin typeface="Heebo Medium" panose="00000600000000000000" pitchFamily="2" charset="-79"/>
                <a:cs typeface="Heebo Medium" panose="00000600000000000000" pitchFamily="2" charset="-79"/>
              </a:defRPr>
            </a:lvl1pPr>
          </a:lstStyle>
          <a:p>
            <a:pPr lvl="0"/>
            <a:r>
              <a:rPr lang="en-US" dirty="0"/>
              <a:t>X</a:t>
            </a:r>
            <a:endParaRPr lang="en-GB" dirty="0"/>
          </a:p>
        </p:txBody>
      </p:sp>
      <p:sp>
        <p:nvSpPr>
          <p:cNvPr id="33" name="Text Placeholder 24">
            <a:extLst>
              <a:ext uri="{FF2B5EF4-FFF2-40B4-BE49-F238E27FC236}">
                <a16:creationId xmlns:a16="http://schemas.microsoft.com/office/drawing/2014/main" id="{9DE937B8-6517-4FBA-A59C-6C1DD1B60728}"/>
              </a:ext>
            </a:extLst>
          </p:cNvPr>
          <p:cNvSpPr>
            <a:spLocks noGrp="1"/>
          </p:cNvSpPr>
          <p:nvPr userDrawn="1">
            <p:ph type="body" sz="quarter" idx="21" hasCustomPrompt="1"/>
          </p:nvPr>
        </p:nvSpPr>
        <p:spPr>
          <a:xfrm>
            <a:off x="1123200" y="5547217"/>
            <a:ext cx="1411288" cy="390525"/>
          </a:xfrm>
        </p:spPr>
        <p:txBody>
          <a:bodyPr/>
          <a:lstStyle>
            <a:lvl1pPr>
              <a:defRPr sz="2200" b="0">
                <a:solidFill>
                  <a:schemeClr val="bg1"/>
                </a:solidFill>
                <a:latin typeface="Heebo Medium" panose="00000600000000000000" pitchFamily="2" charset="-79"/>
                <a:cs typeface="Heebo Medium" panose="00000600000000000000" pitchFamily="2" charset="-79"/>
              </a:defRPr>
            </a:lvl1pPr>
          </a:lstStyle>
          <a:p>
            <a:pPr lvl="0"/>
            <a:r>
              <a:rPr lang="en-US" dirty="0"/>
              <a:t>Details</a:t>
            </a:r>
            <a:endParaRPr lang="en-GB" dirty="0"/>
          </a:p>
        </p:txBody>
      </p:sp>
      <p:sp>
        <p:nvSpPr>
          <p:cNvPr id="34" name="Text Placeholder 24">
            <a:extLst>
              <a:ext uri="{FF2B5EF4-FFF2-40B4-BE49-F238E27FC236}">
                <a16:creationId xmlns:a16="http://schemas.microsoft.com/office/drawing/2014/main" id="{161C7D20-815A-4B59-97E7-3613A8AA6DFC}"/>
              </a:ext>
            </a:extLst>
          </p:cNvPr>
          <p:cNvSpPr>
            <a:spLocks noGrp="1"/>
          </p:cNvSpPr>
          <p:nvPr userDrawn="1">
            <p:ph type="body" sz="quarter" idx="22" hasCustomPrompt="1"/>
          </p:nvPr>
        </p:nvSpPr>
        <p:spPr>
          <a:xfrm>
            <a:off x="756000" y="5547217"/>
            <a:ext cx="367200" cy="390525"/>
          </a:xfrm>
        </p:spPr>
        <p:txBody>
          <a:bodyPr/>
          <a:lstStyle>
            <a:lvl1pPr>
              <a:defRPr sz="2200" b="0">
                <a:solidFill>
                  <a:schemeClr val="bg1"/>
                </a:solidFill>
                <a:latin typeface="Heebo Medium" panose="00000600000000000000" pitchFamily="2" charset="-79"/>
                <a:cs typeface="Heebo Medium" panose="00000600000000000000" pitchFamily="2" charset="-79"/>
              </a:defRPr>
            </a:lvl1pPr>
          </a:lstStyle>
          <a:p>
            <a:pPr lvl="0"/>
            <a:r>
              <a:rPr lang="en-US" dirty="0"/>
              <a:t>X</a:t>
            </a:r>
            <a:endParaRPr lang="en-GB" dirty="0"/>
          </a:p>
        </p:txBody>
      </p:sp>
      <p:sp>
        <p:nvSpPr>
          <p:cNvPr id="36" name="Text Placeholder 35">
            <a:extLst>
              <a:ext uri="{FF2B5EF4-FFF2-40B4-BE49-F238E27FC236}">
                <a16:creationId xmlns:a16="http://schemas.microsoft.com/office/drawing/2014/main" id="{50BA809A-C030-4988-8AA4-E4976E4446BF}"/>
              </a:ext>
            </a:extLst>
          </p:cNvPr>
          <p:cNvSpPr>
            <a:spLocks noGrp="1"/>
          </p:cNvSpPr>
          <p:nvPr>
            <p:ph type="body" sz="quarter" idx="23"/>
          </p:nvPr>
        </p:nvSpPr>
        <p:spPr>
          <a:xfrm>
            <a:off x="3657600" y="1888991"/>
            <a:ext cx="4114800" cy="605756"/>
          </a:xfrm>
        </p:spPr>
        <p:txBody>
          <a:bodyPr anchor="t"/>
          <a:lstStyle>
            <a:lvl1pPr marL="180000" indent="-180000">
              <a:buClr>
                <a:schemeClr val="accent3"/>
              </a:buClr>
              <a:buFont typeface="Arial" panose="020B0604020202020204" pitchFamily="34" charset="0"/>
              <a:buChar char="•"/>
              <a:defRPr/>
            </a:lvl1pPr>
          </a:lstStyle>
          <a:p>
            <a:pPr lvl="0"/>
            <a:r>
              <a:rPr lang="en-GB"/>
              <a:t>Click to edit Master text styles</a:t>
            </a:r>
          </a:p>
        </p:txBody>
      </p:sp>
      <p:sp>
        <p:nvSpPr>
          <p:cNvPr id="37" name="Text Placeholder 35">
            <a:extLst>
              <a:ext uri="{FF2B5EF4-FFF2-40B4-BE49-F238E27FC236}">
                <a16:creationId xmlns:a16="http://schemas.microsoft.com/office/drawing/2014/main" id="{1D67D7B9-E669-49EF-A496-BB5B53977655}"/>
              </a:ext>
            </a:extLst>
          </p:cNvPr>
          <p:cNvSpPr>
            <a:spLocks noGrp="1"/>
          </p:cNvSpPr>
          <p:nvPr>
            <p:ph type="body" sz="quarter" idx="24"/>
          </p:nvPr>
        </p:nvSpPr>
        <p:spPr>
          <a:xfrm>
            <a:off x="7847999" y="1888991"/>
            <a:ext cx="3743365" cy="605756"/>
          </a:xfrm>
        </p:spPr>
        <p:txBody>
          <a:bodyPr anchor="t"/>
          <a:lstStyle>
            <a:lvl1pPr marL="180000" indent="-180000">
              <a:buClr>
                <a:schemeClr val="accent3"/>
              </a:buClr>
              <a:buFont typeface="Arial" panose="020B0604020202020204" pitchFamily="34" charset="0"/>
              <a:buChar char="•"/>
              <a:defRPr/>
            </a:lvl1pPr>
          </a:lstStyle>
          <a:p>
            <a:pPr lvl="0"/>
            <a:r>
              <a:rPr lang="en-GB"/>
              <a:t>Click to edit Master text styles</a:t>
            </a:r>
          </a:p>
        </p:txBody>
      </p:sp>
      <p:sp>
        <p:nvSpPr>
          <p:cNvPr id="38" name="Text Placeholder 35">
            <a:extLst>
              <a:ext uri="{FF2B5EF4-FFF2-40B4-BE49-F238E27FC236}">
                <a16:creationId xmlns:a16="http://schemas.microsoft.com/office/drawing/2014/main" id="{6464295B-1056-4084-A071-714A5726962B}"/>
              </a:ext>
            </a:extLst>
          </p:cNvPr>
          <p:cNvSpPr>
            <a:spLocks noGrp="1"/>
          </p:cNvSpPr>
          <p:nvPr>
            <p:ph type="body" sz="quarter" idx="25"/>
          </p:nvPr>
        </p:nvSpPr>
        <p:spPr>
          <a:xfrm>
            <a:off x="3657600" y="2776644"/>
            <a:ext cx="4114800" cy="605756"/>
          </a:xfrm>
        </p:spPr>
        <p:txBody>
          <a:bodyPr anchor="t"/>
          <a:lstStyle>
            <a:lvl1pPr marL="180000" indent="-180000">
              <a:buClr>
                <a:schemeClr val="accent3"/>
              </a:buClr>
              <a:buFont typeface="Arial" panose="020B0604020202020204" pitchFamily="34" charset="0"/>
              <a:buChar char="•"/>
              <a:defRPr/>
            </a:lvl1pPr>
          </a:lstStyle>
          <a:p>
            <a:pPr lvl="0"/>
            <a:r>
              <a:rPr lang="en-GB"/>
              <a:t>Click to edit Master text styles</a:t>
            </a:r>
          </a:p>
        </p:txBody>
      </p:sp>
      <p:sp>
        <p:nvSpPr>
          <p:cNvPr id="39" name="Text Placeholder 35">
            <a:extLst>
              <a:ext uri="{FF2B5EF4-FFF2-40B4-BE49-F238E27FC236}">
                <a16:creationId xmlns:a16="http://schemas.microsoft.com/office/drawing/2014/main" id="{F782F558-B0F2-484D-8025-DD8EEC64FF1B}"/>
              </a:ext>
            </a:extLst>
          </p:cNvPr>
          <p:cNvSpPr>
            <a:spLocks noGrp="1"/>
          </p:cNvSpPr>
          <p:nvPr>
            <p:ph type="body" sz="quarter" idx="26"/>
          </p:nvPr>
        </p:nvSpPr>
        <p:spPr>
          <a:xfrm>
            <a:off x="7847999" y="2776644"/>
            <a:ext cx="3743365" cy="605756"/>
          </a:xfrm>
        </p:spPr>
        <p:txBody>
          <a:bodyPr anchor="t"/>
          <a:lstStyle>
            <a:lvl1pPr marL="180000" indent="-180000">
              <a:buClr>
                <a:schemeClr val="accent3"/>
              </a:buClr>
              <a:buFont typeface="Arial" panose="020B0604020202020204" pitchFamily="34" charset="0"/>
              <a:buChar char="•"/>
              <a:defRPr/>
            </a:lvl1pPr>
          </a:lstStyle>
          <a:p>
            <a:pPr lvl="0"/>
            <a:r>
              <a:rPr lang="en-GB"/>
              <a:t>Click to edit Master text styles</a:t>
            </a:r>
          </a:p>
        </p:txBody>
      </p:sp>
      <p:sp>
        <p:nvSpPr>
          <p:cNvPr id="40" name="Text Placeholder 35">
            <a:extLst>
              <a:ext uri="{FF2B5EF4-FFF2-40B4-BE49-F238E27FC236}">
                <a16:creationId xmlns:a16="http://schemas.microsoft.com/office/drawing/2014/main" id="{0462F435-71F8-4AEB-A6F4-760D494A16D5}"/>
              </a:ext>
            </a:extLst>
          </p:cNvPr>
          <p:cNvSpPr>
            <a:spLocks noGrp="1"/>
          </p:cNvSpPr>
          <p:nvPr>
            <p:ph type="body" sz="quarter" idx="27"/>
          </p:nvPr>
        </p:nvSpPr>
        <p:spPr>
          <a:xfrm>
            <a:off x="3657600" y="3664297"/>
            <a:ext cx="4114800" cy="605756"/>
          </a:xfrm>
        </p:spPr>
        <p:txBody>
          <a:bodyPr anchor="t"/>
          <a:lstStyle>
            <a:lvl1pPr marL="180000" indent="-180000">
              <a:buClr>
                <a:schemeClr val="accent3"/>
              </a:buClr>
              <a:buFont typeface="Arial" panose="020B0604020202020204" pitchFamily="34" charset="0"/>
              <a:buChar char="•"/>
              <a:defRPr/>
            </a:lvl1pPr>
          </a:lstStyle>
          <a:p>
            <a:pPr lvl="0"/>
            <a:r>
              <a:rPr lang="en-GB"/>
              <a:t>Click to edit Master text styles</a:t>
            </a:r>
          </a:p>
        </p:txBody>
      </p:sp>
      <p:sp>
        <p:nvSpPr>
          <p:cNvPr id="41" name="Text Placeholder 35">
            <a:extLst>
              <a:ext uri="{FF2B5EF4-FFF2-40B4-BE49-F238E27FC236}">
                <a16:creationId xmlns:a16="http://schemas.microsoft.com/office/drawing/2014/main" id="{242053FF-85B3-49BD-AEBC-E97AC73850F6}"/>
              </a:ext>
            </a:extLst>
          </p:cNvPr>
          <p:cNvSpPr>
            <a:spLocks noGrp="1"/>
          </p:cNvSpPr>
          <p:nvPr>
            <p:ph type="body" sz="quarter" idx="28"/>
          </p:nvPr>
        </p:nvSpPr>
        <p:spPr>
          <a:xfrm>
            <a:off x="7847999" y="3664297"/>
            <a:ext cx="3743365" cy="605756"/>
          </a:xfrm>
        </p:spPr>
        <p:txBody>
          <a:bodyPr anchor="t"/>
          <a:lstStyle>
            <a:lvl1pPr marL="180000" indent="-180000">
              <a:buClr>
                <a:schemeClr val="accent3"/>
              </a:buClr>
              <a:buFont typeface="Arial" panose="020B0604020202020204" pitchFamily="34" charset="0"/>
              <a:buChar char="•"/>
              <a:defRPr/>
            </a:lvl1pPr>
          </a:lstStyle>
          <a:p>
            <a:pPr lvl="0"/>
            <a:r>
              <a:rPr lang="en-GB"/>
              <a:t>Click to edit Master text styles</a:t>
            </a:r>
          </a:p>
        </p:txBody>
      </p:sp>
      <p:sp>
        <p:nvSpPr>
          <p:cNvPr id="42" name="Text Placeholder 35">
            <a:extLst>
              <a:ext uri="{FF2B5EF4-FFF2-40B4-BE49-F238E27FC236}">
                <a16:creationId xmlns:a16="http://schemas.microsoft.com/office/drawing/2014/main" id="{1F9BEC7B-73B6-4A98-B529-B33333762874}"/>
              </a:ext>
            </a:extLst>
          </p:cNvPr>
          <p:cNvSpPr>
            <a:spLocks noGrp="1"/>
          </p:cNvSpPr>
          <p:nvPr>
            <p:ph type="body" sz="quarter" idx="29"/>
          </p:nvPr>
        </p:nvSpPr>
        <p:spPr>
          <a:xfrm>
            <a:off x="3657600" y="4551950"/>
            <a:ext cx="4114800" cy="605756"/>
          </a:xfrm>
        </p:spPr>
        <p:txBody>
          <a:bodyPr anchor="t"/>
          <a:lstStyle>
            <a:lvl1pPr marL="180000" indent="-180000">
              <a:buClr>
                <a:schemeClr val="accent3"/>
              </a:buClr>
              <a:buFont typeface="Arial" panose="020B0604020202020204" pitchFamily="34" charset="0"/>
              <a:buChar char="•"/>
              <a:defRPr/>
            </a:lvl1pPr>
          </a:lstStyle>
          <a:p>
            <a:pPr lvl="0"/>
            <a:r>
              <a:rPr lang="en-GB"/>
              <a:t>Click to edit Master text styles</a:t>
            </a:r>
          </a:p>
        </p:txBody>
      </p:sp>
      <p:sp>
        <p:nvSpPr>
          <p:cNvPr id="43" name="Text Placeholder 35">
            <a:extLst>
              <a:ext uri="{FF2B5EF4-FFF2-40B4-BE49-F238E27FC236}">
                <a16:creationId xmlns:a16="http://schemas.microsoft.com/office/drawing/2014/main" id="{98A14C6E-BACA-4D17-82C2-0F1773DED07E}"/>
              </a:ext>
            </a:extLst>
          </p:cNvPr>
          <p:cNvSpPr>
            <a:spLocks noGrp="1"/>
          </p:cNvSpPr>
          <p:nvPr>
            <p:ph type="body" sz="quarter" idx="30"/>
          </p:nvPr>
        </p:nvSpPr>
        <p:spPr>
          <a:xfrm>
            <a:off x="7847999" y="4551950"/>
            <a:ext cx="3743365" cy="605756"/>
          </a:xfrm>
        </p:spPr>
        <p:txBody>
          <a:bodyPr anchor="t"/>
          <a:lstStyle>
            <a:lvl1pPr marL="180000" indent="-180000">
              <a:buClr>
                <a:schemeClr val="accent3"/>
              </a:buClr>
              <a:buFont typeface="Arial" panose="020B0604020202020204" pitchFamily="34" charset="0"/>
              <a:buChar char="•"/>
              <a:defRPr/>
            </a:lvl1pPr>
          </a:lstStyle>
          <a:p>
            <a:pPr lvl="0"/>
            <a:r>
              <a:rPr lang="en-GB"/>
              <a:t>Click to edit Master text styles</a:t>
            </a:r>
          </a:p>
        </p:txBody>
      </p:sp>
      <p:sp>
        <p:nvSpPr>
          <p:cNvPr id="44" name="Text Placeholder 35">
            <a:extLst>
              <a:ext uri="{FF2B5EF4-FFF2-40B4-BE49-F238E27FC236}">
                <a16:creationId xmlns:a16="http://schemas.microsoft.com/office/drawing/2014/main" id="{9D3D894C-530F-49C2-A95A-CF308991995C}"/>
              </a:ext>
            </a:extLst>
          </p:cNvPr>
          <p:cNvSpPr>
            <a:spLocks noGrp="1"/>
          </p:cNvSpPr>
          <p:nvPr>
            <p:ph type="body" sz="quarter" idx="31"/>
          </p:nvPr>
        </p:nvSpPr>
        <p:spPr>
          <a:xfrm>
            <a:off x="3657600" y="5439601"/>
            <a:ext cx="4114800" cy="605756"/>
          </a:xfrm>
        </p:spPr>
        <p:txBody>
          <a:bodyPr anchor="t"/>
          <a:lstStyle>
            <a:lvl1pPr marL="180000" indent="-180000">
              <a:buClr>
                <a:schemeClr val="accent3"/>
              </a:buClr>
              <a:buFont typeface="Arial" panose="020B0604020202020204" pitchFamily="34" charset="0"/>
              <a:buChar char="•"/>
              <a:defRPr/>
            </a:lvl1pPr>
          </a:lstStyle>
          <a:p>
            <a:pPr lvl="0"/>
            <a:r>
              <a:rPr lang="en-GB"/>
              <a:t>Click to edit Master text styles</a:t>
            </a:r>
          </a:p>
        </p:txBody>
      </p:sp>
      <p:sp>
        <p:nvSpPr>
          <p:cNvPr id="45" name="Text Placeholder 35">
            <a:extLst>
              <a:ext uri="{FF2B5EF4-FFF2-40B4-BE49-F238E27FC236}">
                <a16:creationId xmlns:a16="http://schemas.microsoft.com/office/drawing/2014/main" id="{DFD86CCC-487D-43B1-BDC6-8FE95542D54F}"/>
              </a:ext>
            </a:extLst>
          </p:cNvPr>
          <p:cNvSpPr>
            <a:spLocks noGrp="1"/>
          </p:cNvSpPr>
          <p:nvPr>
            <p:ph type="body" sz="quarter" idx="32"/>
          </p:nvPr>
        </p:nvSpPr>
        <p:spPr>
          <a:xfrm>
            <a:off x="7847999" y="5439601"/>
            <a:ext cx="3743365" cy="605756"/>
          </a:xfrm>
        </p:spPr>
        <p:txBody>
          <a:bodyPr anchor="t"/>
          <a:lstStyle>
            <a:lvl1pPr marL="180000" indent="-180000">
              <a:buClr>
                <a:schemeClr val="accent3"/>
              </a:buClr>
              <a:buFont typeface="Arial" panose="020B0604020202020204" pitchFamily="34" charset="0"/>
              <a:buChar char="•"/>
              <a:defRPr/>
            </a:lvl1pPr>
          </a:lstStyle>
          <a:p>
            <a:pPr lvl="0"/>
            <a:r>
              <a:rPr lang="en-GB"/>
              <a:t>Click to edit Master text styles</a:t>
            </a:r>
          </a:p>
        </p:txBody>
      </p:sp>
    </p:spTree>
    <p:extLst>
      <p:ext uri="{BB962C8B-B14F-4D97-AF65-F5344CB8AC3E}">
        <p14:creationId xmlns:p14="http://schemas.microsoft.com/office/powerpoint/2010/main" val="189013579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B991C-45BA-4816-A25F-6C0199ED410C}"/>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0553F6CD-33AB-44CC-AFFE-D7F66468048F}"/>
              </a:ext>
            </a:extLst>
          </p:cNvPr>
          <p:cNvSpPr>
            <a:spLocks noGrp="1"/>
          </p:cNvSpPr>
          <p:nvPr>
            <p:ph type="dt" sz="half" idx="10"/>
          </p:nvPr>
        </p:nvSpPr>
        <p:spPr/>
        <p:txBody>
          <a:bodyPr/>
          <a:lstStyle/>
          <a:p>
            <a:fld id="{EDA47265-0AF4-8342-A5F3-D985D940577B}" type="datetime1">
              <a:rPr lang="en-GB" smtClean="0"/>
              <a:t>24/03/2026</a:t>
            </a:fld>
            <a:endParaRPr lang="en-GB"/>
          </a:p>
        </p:txBody>
      </p:sp>
      <p:sp>
        <p:nvSpPr>
          <p:cNvPr id="4" name="Footer Placeholder 3">
            <a:extLst>
              <a:ext uri="{FF2B5EF4-FFF2-40B4-BE49-F238E27FC236}">
                <a16:creationId xmlns:a16="http://schemas.microsoft.com/office/drawing/2014/main" id="{E49D0CF8-F516-4881-B284-D719EF05C41F}"/>
              </a:ext>
            </a:extLst>
          </p:cNvPr>
          <p:cNvSpPr>
            <a:spLocks noGrp="1"/>
          </p:cNvSpPr>
          <p:nvPr>
            <p:ph type="ftr" sz="quarter" idx="11"/>
          </p:nvPr>
        </p:nvSpPr>
        <p:spPr/>
        <p:txBody>
          <a:bodyPr/>
          <a:lstStyle/>
          <a:p>
            <a:r>
              <a:rPr lang="en-GB"/>
              <a:t>The Economic Contribution of Aurora - Key Findings</a:t>
            </a:r>
          </a:p>
        </p:txBody>
      </p:sp>
      <p:sp>
        <p:nvSpPr>
          <p:cNvPr id="5" name="Slide Number Placeholder 4">
            <a:extLst>
              <a:ext uri="{FF2B5EF4-FFF2-40B4-BE49-F238E27FC236}">
                <a16:creationId xmlns:a16="http://schemas.microsoft.com/office/drawing/2014/main" id="{78F5C2C0-E3C2-448C-A192-70C5BE6DCAE3}"/>
              </a:ext>
            </a:extLst>
          </p:cNvPr>
          <p:cNvSpPr>
            <a:spLocks noGrp="1"/>
          </p:cNvSpPr>
          <p:nvPr>
            <p:ph type="sldNum" sz="quarter" idx="12"/>
          </p:nvPr>
        </p:nvSpPr>
        <p:spPr/>
        <p:txBody>
          <a:bodyPr/>
          <a:lstStyle/>
          <a:p>
            <a:fld id="{1B380CA8-D005-4374-9E21-56061D22F6FB}" type="slidenum">
              <a:rPr lang="en-GB" smtClean="0"/>
              <a:t>‹#›</a:t>
            </a:fld>
            <a:endParaRPr lang="en-GB"/>
          </a:p>
        </p:txBody>
      </p:sp>
      <p:sp>
        <p:nvSpPr>
          <p:cNvPr id="6" name="Text Placeholder 7">
            <a:extLst>
              <a:ext uri="{FF2B5EF4-FFF2-40B4-BE49-F238E27FC236}">
                <a16:creationId xmlns:a16="http://schemas.microsoft.com/office/drawing/2014/main" id="{9B164094-48C7-42BA-883C-BF9C3CA026D5}"/>
              </a:ext>
            </a:extLst>
          </p:cNvPr>
          <p:cNvSpPr>
            <a:spLocks noGrp="1"/>
          </p:cNvSpPr>
          <p:nvPr>
            <p:ph type="body" sz="quarter" idx="13"/>
          </p:nvPr>
        </p:nvSpPr>
        <p:spPr>
          <a:xfrm>
            <a:off x="541338" y="1808163"/>
            <a:ext cx="6398549" cy="504826"/>
          </a:xfrm>
        </p:spPr>
        <p:txBody>
          <a:bodyPr/>
          <a:lstStyle>
            <a:lvl1pPr>
              <a:defRPr sz="2200">
                <a:solidFill>
                  <a:schemeClr val="accent3"/>
                </a:solidFill>
              </a:defRPr>
            </a:lvl1pPr>
          </a:lstStyle>
          <a:p>
            <a:pPr lvl="0"/>
            <a:r>
              <a:rPr lang="en-GB"/>
              <a:t>Click to edit Master text styles</a:t>
            </a:r>
          </a:p>
        </p:txBody>
      </p:sp>
    </p:spTree>
    <p:extLst>
      <p:ext uri="{BB962C8B-B14F-4D97-AF65-F5344CB8AC3E}">
        <p14:creationId xmlns:p14="http://schemas.microsoft.com/office/powerpoint/2010/main" val="390843806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3BBAEA-8861-48DD-AAC3-142135EF4C6D}"/>
              </a:ext>
            </a:extLst>
          </p:cNvPr>
          <p:cNvSpPr>
            <a:spLocks noGrp="1"/>
          </p:cNvSpPr>
          <p:nvPr>
            <p:ph type="dt" sz="half" idx="10"/>
          </p:nvPr>
        </p:nvSpPr>
        <p:spPr/>
        <p:txBody>
          <a:bodyPr/>
          <a:lstStyle/>
          <a:p>
            <a:fld id="{167F4481-E71D-EB4F-AF09-BD0A7207ED3C}" type="datetime1">
              <a:rPr lang="en-GB" smtClean="0"/>
              <a:t>24/03/2026</a:t>
            </a:fld>
            <a:endParaRPr lang="en-GB"/>
          </a:p>
        </p:txBody>
      </p:sp>
      <p:sp>
        <p:nvSpPr>
          <p:cNvPr id="3" name="Footer Placeholder 2">
            <a:extLst>
              <a:ext uri="{FF2B5EF4-FFF2-40B4-BE49-F238E27FC236}">
                <a16:creationId xmlns:a16="http://schemas.microsoft.com/office/drawing/2014/main" id="{BC60E5F4-921A-4377-9022-9000BC2E60CD}"/>
              </a:ext>
            </a:extLst>
          </p:cNvPr>
          <p:cNvSpPr>
            <a:spLocks noGrp="1"/>
          </p:cNvSpPr>
          <p:nvPr>
            <p:ph type="ftr" sz="quarter" idx="11"/>
          </p:nvPr>
        </p:nvSpPr>
        <p:spPr/>
        <p:txBody>
          <a:bodyPr/>
          <a:lstStyle/>
          <a:p>
            <a:r>
              <a:rPr lang="en-GB"/>
              <a:t>The Economic Contribution of Aurora - Key Findings</a:t>
            </a:r>
          </a:p>
        </p:txBody>
      </p:sp>
      <p:sp>
        <p:nvSpPr>
          <p:cNvPr id="4" name="Slide Number Placeholder 3">
            <a:extLst>
              <a:ext uri="{FF2B5EF4-FFF2-40B4-BE49-F238E27FC236}">
                <a16:creationId xmlns:a16="http://schemas.microsoft.com/office/drawing/2014/main" id="{4549C852-6BE1-4F5F-AC58-2F7E19E998AE}"/>
              </a:ext>
            </a:extLst>
          </p:cNvPr>
          <p:cNvSpPr>
            <a:spLocks noGrp="1"/>
          </p:cNvSpPr>
          <p:nvPr>
            <p:ph type="sldNum" sz="quarter" idx="12"/>
          </p:nvPr>
        </p:nvSpPr>
        <p:spPr/>
        <p:txBody>
          <a:bodyPr/>
          <a:lstStyle/>
          <a:p>
            <a:fld id="{1B380CA8-D005-4374-9E21-56061D22F6FB}" type="slidenum">
              <a:rPr lang="en-GB" smtClean="0"/>
              <a:t>‹#›</a:t>
            </a:fld>
            <a:endParaRPr lang="en-GB"/>
          </a:p>
        </p:txBody>
      </p:sp>
    </p:spTree>
    <p:extLst>
      <p:ext uri="{BB962C8B-B14F-4D97-AF65-F5344CB8AC3E}">
        <p14:creationId xmlns:p14="http://schemas.microsoft.com/office/powerpoint/2010/main" val="13815188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B430-7D6A-4F52-8910-B674111B88A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34E6349-D722-4327-995E-9FC635AF2A9B}"/>
              </a:ext>
            </a:extLst>
          </p:cNvPr>
          <p:cNvSpPr>
            <a:spLocks noGrp="1"/>
          </p:cNvSpPr>
          <p:nvPr>
            <p:ph idx="1"/>
          </p:nvPr>
        </p:nvSpPr>
        <p:spPr>
          <a:xfrm>
            <a:off x="541338" y="1808163"/>
            <a:ext cx="11110912" cy="43021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1F57CA9C-6BF2-4317-86DD-2F86B73DECA4}"/>
              </a:ext>
            </a:extLst>
          </p:cNvPr>
          <p:cNvSpPr>
            <a:spLocks noGrp="1"/>
          </p:cNvSpPr>
          <p:nvPr>
            <p:ph type="dt" sz="half" idx="10"/>
          </p:nvPr>
        </p:nvSpPr>
        <p:spPr/>
        <p:txBody>
          <a:bodyPr/>
          <a:lstStyle/>
          <a:p>
            <a:fld id="{E9C19C28-771F-DA4A-95F7-2B20126CC0B3}" type="datetime1">
              <a:rPr lang="en-GB" smtClean="0"/>
              <a:t>24/03/2026</a:t>
            </a:fld>
            <a:endParaRPr lang="en-GB"/>
          </a:p>
        </p:txBody>
      </p:sp>
      <p:sp>
        <p:nvSpPr>
          <p:cNvPr id="5" name="Footer Placeholder 4">
            <a:extLst>
              <a:ext uri="{FF2B5EF4-FFF2-40B4-BE49-F238E27FC236}">
                <a16:creationId xmlns:a16="http://schemas.microsoft.com/office/drawing/2014/main" id="{3B6F5015-3D5D-4D96-B971-0AC587324C98}"/>
              </a:ext>
            </a:extLst>
          </p:cNvPr>
          <p:cNvSpPr>
            <a:spLocks noGrp="1"/>
          </p:cNvSpPr>
          <p:nvPr>
            <p:ph type="ftr" sz="quarter" idx="11"/>
          </p:nvPr>
        </p:nvSpPr>
        <p:spPr/>
        <p:txBody>
          <a:bodyPr/>
          <a:lstStyle/>
          <a:p>
            <a:r>
              <a:rPr lang="en-GB"/>
              <a:t>The Economic Contribution of Aurora - Key Findings</a:t>
            </a:r>
          </a:p>
        </p:txBody>
      </p:sp>
      <p:sp>
        <p:nvSpPr>
          <p:cNvPr id="6" name="Slide Number Placeholder 5">
            <a:extLst>
              <a:ext uri="{FF2B5EF4-FFF2-40B4-BE49-F238E27FC236}">
                <a16:creationId xmlns:a16="http://schemas.microsoft.com/office/drawing/2014/main" id="{2BF3200E-6E3D-4877-A451-F953BD15CC25}"/>
              </a:ext>
            </a:extLst>
          </p:cNvPr>
          <p:cNvSpPr>
            <a:spLocks noGrp="1"/>
          </p:cNvSpPr>
          <p:nvPr>
            <p:ph type="sldNum" sz="quarter" idx="12"/>
          </p:nvPr>
        </p:nvSpPr>
        <p:spPr/>
        <p:txBody>
          <a:bodyPr/>
          <a:lstStyle/>
          <a:p>
            <a:fld id="{1B380CA8-D005-4374-9E21-56061D22F6FB}" type="slidenum">
              <a:rPr lang="en-GB" smtClean="0"/>
              <a:t>‹#›</a:t>
            </a:fld>
            <a:endParaRPr lang="en-GB"/>
          </a:p>
        </p:txBody>
      </p:sp>
    </p:spTree>
    <p:extLst>
      <p:ext uri="{BB962C8B-B14F-4D97-AF65-F5344CB8AC3E}">
        <p14:creationId xmlns:p14="http://schemas.microsoft.com/office/powerpoint/2010/main" val="344863069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Intro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B430-7D6A-4F52-8910-B674111B88A9}"/>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934E6349-D722-4327-995E-9FC635AF2A9B}"/>
              </a:ext>
            </a:extLst>
          </p:cNvPr>
          <p:cNvSpPr>
            <a:spLocks noGrp="1"/>
          </p:cNvSpPr>
          <p:nvPr>
            <p:ph idx="1"/>
          </p:nvPr>
        </p:nvSpPr>
        <p:spPr>
          <a:xfrm>
            <a:off x="541338" y="3261600"/>
            <a:ext cx="7452000" cy="28486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F57CA9C-6BF2-4317-86DD-2F86B73DECA4}"/>
              </a:ext>
            </a:extLst>
          </p:cNvPr>
          <p:cNvSpPr>
            <a:spLocks noGrp="1"/>
          </p:cNvSpPr>
          <p:nvPr>
            <p:ph type="dt" sz="half" idx="10"/>
          </p:nvPr>
        </p:nvSpPr>
        <p:spPr/>
        <p:txBody>
          <a:bodyPr/>
          <a:lstStyle/>
          <a:p>
            <a:fld id="{DB617164-AA3E-0A44-B086-4480D7B5B746}" type="datetime1">
              <a:rPr lang="en-GB" smtClean="0"/>
              <a:t>24/03/2026</a:t>
            </a:fld>
            <a:endParaRPr lang="en-GB"/>
          </a:p>
        </p:txBody>
      </p:sp>
      <p:sp>
        <p:nvSpPr>
          <p:cNvPr id="5" name="Footer Placeholder 4">
            <a:extLst>
              <a:ext uri="{FF2B5EF4-FFF2-40B4-BE49-F238E27FC236}">
                <a16:creationId xmlns:a16="http://schemas.microsoft.com/office/drawing/2014/main" id="{3B6F5015-3D5D-4D96-B971-0AC587324C98}"/>
              </a:ext>
            </a:extLst>
          </p:cNvPr>
          <p:cNvSpPr>
            <a:spLocks noGrp="1"/>
          </p:cNvSpPr>
          <p:nvPr>
            <p:ph type="ftr" sz="quarter" idx="11"/>
          </p:nvPr>
        </p:nvSpPr>
        <p:spPr/>
        <p:txBody>
          <a:bodyPr/>
          <a:lstStyle/>
          <a:p>
            <a:r>
              <a:rPr lang="en-GB"/>
              <a:t>The Economic Contribution of Aurora - Key Findings</a:t>
            </a:r>
          </a:p>
        </p:txBody>
      </p:sp>
      <p:sp>
        <p:nvSpPr>
          <p:cNvPr id="6" name="Slide Number Placeholder 5">
            <a:extLst>
              <a:ext uri="{FF2B5EF4-FFF2-40B4-BE49-F238E27FC236}">
                <a16:creationId xmlns:a16="http://schemas.microsoft.com/office/drawing/2014/main" id="{2BF3200E-6E3D-4877-A451-F953BD15CC25}"/>
              </a:ext>
            </a:extLst>
          </p:cNvPr>
          <p:cNvSpPr>
            <a:spLocks noGrp="1"/>
          </p:cNvSpPr>
          <p:nvPr>
            <p:ph type="sldNum" sz="quarter" idx="12"/>
          </p:nvPr>
        </p:nvSpPr>
        <p:spPr/>
        <p:txBody>
          <a:bodyPr/>
          <a:lstStyle/>
          <a:p>
            <a:fld id="{1B380CA8-D005-4374-9E21-56061D22F6FB}" type="slidenum">
              <a:rPr lang="en-GB" smtClean="0"/>
              <a:t>‹#›</a:t>
            </a:fld>
            <a:endParaRPr lang="en-GB"/>
          </a:p>
        </p:txBody>
      </p:sp>
      <p:sp>
        <p:nvSpPr>
          <p:cNvPr id="8" name="Text Placeholder 7">
            <a:extLst>
              <a:ext uri="{FF2B5EF4-FFF2-40B4-BE49-F238E27FC236}">
                <a16:creationId xmlns:a16="http://schemas.microsoft.com/office/drawing/2014/main" id="{BC4BB2DA-EDED-4626-A178-46DD7B1552D8}"/>
              </a:ext>
            </a:extLst>
          </p:cNvPr>
          <p:cNvSpPr>
            <a:spLocks noGrp="1"/>
          </p:cNvSpPr>
          <p:nvPr>
            <p:ph type="body" sz="quarter" idx="13"/>
          </p:nvPr>
        </p:nvSpPr>
        <p:spPr>
          <a:xfrm>
            <a:off x="541338" y="1808163"/>
            <a:ext cx="7452000" cy="504826"/>
          </a:xfrm>
        </p:spPr>
        <p:txBody>
          <a:bodyPr/>
          <a:lstStyle>
            <a:lvl1pPr>
              <a:defRPr sz="2200">
                <a:solidFill>
                  <a:schemeClr val="accent3"/>
                </a:solidFill>
              </a:defRPr>
            </a:lvl1pPr>
          </a:lstStyle>
          <a:p>
            <a:pPr lvl="0"/>
            <a:r>
              <a:rPr lang="en-GB"/>
              <a:t>Click to edit Master text styles</a:t>
            </a:r>
          </a:p>
        </p:txBody>
      </p:sp>
      <p:sp>
        <p:nvSpPr>
          <p:cNvPr id="9" name="Text Placeholder 8">
            <a:extLst>
              <a:ext uri="{FF2B5EF4-FFF2-40B4-BE49-F238E27FC236}">
                <a16:creationId xmlns:a16="http://schemas.microsoft.com/office/drawing/2014/main" id="{C8C988D8-6DCC-4338-9F76-41533CF42116}"/>
              </a:ext>
            </a:extLst>
          </p:cNvPr>
          <p:cNvSpPr>
            <a:spLocks noGrp="1"/>
          </p:cNvSpPr>
          <p:nvPr>
            <p:ph type="body" sz="quarter" idx="14"/>
          </p:nvPr>
        </p:nvSpPr>
        <p:spPr>
          <a:xfrm>
            <a:off x="541338" y="2312988"/>
            <a:ext cx="7452000" cy="949325"/>
          </a:xfrm>
        </p:spPr>
        <p:txBody>
          <a:bodyPr/>
          <a:lstStyle>
            <a:lvl1pPr>
              <a:spcAft>
                <a:spcPts val="0"/>
              </a:spcAft>
              <a:defRPr b="1"/>
            </a:lvl1pPr>
          </a:lstStyle>
          <a:p>
            <a:pPr lvl="0"/>
            <a:r>
              <a:rPr lang="en-GB"/>
              <a:t>Click to edit Master text styles</a:t>
            </a:r>
          </a:p>
        </p:txBody>
      </p:sp>
    </p:spTree>
    <p:extLst>
      <p:ext uri="{BB962C8B-B14F-4D97-AF65-F5344CB8AC3E}">
        <p14:creationId xmlns:p14="http://schemas.microsoft.com/office/powerpoint/2010/main" val="252926746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Intro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B430-7D6A-4F52-8910-B674111B88A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34E6349-D722-4327-995E-9FC635AF2A9B}"/>
              </a:ext>
            </a:extLst>
          </p:cNvPr>
          <p:cNvSpPr>
            <a:spLocks noGrp="1"/>
          </p:cNvSpPr>
          <p:nvPr>
            <p:ph idx="1"/>
          </p:nvPr>
        </p:nvSpPr>
        <p:spPr>
          <a:xfrm>
            <a:off x="541338" y="3261600"/>
            <a:ext cx="3618000" cy="28486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F57CA9C-6BF2-4317-86DD-2F86B73DECA4}"/>
              </a:ext>
            </a:extLst>
          </p:cNvPr>
          <p:cNvSpPr>
            <a:spLocks noGrp="1"/>
          </p:cNvSpPr>
          <p:nvPr>
            <p:ph type="dt" sz="half" idx="10"/>
          </p:nvPr>
        </p:nvSpPr>
        <p:spPr/>
        <p:txBody>
          <a:bodyPr/>
          <a:lstStyle/>
          <a:p>
            <a:fld id="{6D35A088-5539-914F-BACF-4AE50B9D582C}" type="datetime1">
              <a:rPr lang="en-GB" smtClean="0"/>
              <a:t>24/03/2026</a:t>
            </a:fld>
            <a:endParaRPr lang="en-GB"/>
          </a:p>
        </p:txBody>
      </p:sp>
      <p:sp>
        <p:nvSpPr>
          <p:cNvPr id="5" name="Footer Placeholder 4">
            <a:extLst>
              <a:ext uri="{FF2B5EF4-FFF2-40B4-BE49-F238E27FC236}">
                <a16:creationId xmlns:a16="http://schemas.microsoft.com/office/drawing/2014/main" id="{3B6F5015-3D5D-4D96-B971-0AC587324C98}"/>
              </a:ext>
            </a:extLst>
          </p:cNvPr>
          <p:cNvSpPr>
            <a:spLocks noGrp="1"/>
          </p:cNvSpPr>
          <p:nvPr>
            <p:ph type="ftr" sz="quarter" idx="11"/>
          </p:nvPr>
        </p:nvSpPr>
        <p:spPr/>
        <p:txBody>
          <a:bodyPr/>
          <a:lstStyle/>
          <a:p>
            <a:r>
              <a:rPr lang="en-GB"/>
              <a:t>The Economic Contribution of Aurora - Key Findings</a:t>
            </a:r>
          </a:p>
        </p:txBody>
      </p:sp>
      <p:sp>
        <p:nvSpPr>
          <p:cNvPr id="6" name="Slide Number Placeholder 5">
            <a:extLst>
              <a:ext uri="{FF2B5EF4-FFF2-40B4-BE49-F238E27FC236}">
                <a16:creationId xmlns:a16="http://schemas.microsoft.com/office/drawing/2014/main" id="{2BF3200E-6E3D-4877-A451-F953BD15CC25}"/>
              </a:ext>
            </a:extLst>
          </p:cNvPr>
          <p:cNvSpPr>
            <a:spLocks noGrp="1"/>
          </p:cNvSpPr>
          <p:nvPr>
            <p:ph type="sldNum" sz="quarter" idx="12"/>
          </p:nvPr>
        </p:nvSpPr>
        <p:spPr/>
        <p:txBody>
          <a:bodyPr/>
          <a:lstStyle/>
          <a:p>
            <a:fld id="{1B380CA8-D005-4374-9E21-56061D22F6FB}" type="slidenum">
              <a:rPr lang="en-GB" smtClean="0"/>
              <a:t>‹#›</a:t>
            </a:fld>
            <a:endParaRPr lang="en-GB"/>
          </a:p>
        </p:txBody>
      </p:sp>
      <p:sp>
        <p:nvSpPr>
          <p:cNvPr id="8" name="Text Placeholder 7">
            <a:extLst>
              <a:ext uri="{FF2B5EF4-FFF2-40B4-BE49-F238E27FC236}">
                <a16:creationId xmlns:a16="http://schemas.microsoft.com/office/drawing/2014/main" id="{BC4BB2DA-EDED-4626-A178-46DD7B1552D8}"/>
              </a:ext>
            </a:extLst>
          </p:cNvPr>
          <p:cNvSpPr>
            <a:spLocks noGrp="1"/>
          </p:cNvSpPr>
          <p:nvPr>
            <p:ph type="body" sz="quarter" idx="13"/>
          </p:nvPr>
        </p:nvSpPr>
        <p:spPr>
          <a:xfrm>
            <a:off x="541337" y="1808163"/>
            <a:ext cx="7363663" cy="504825"/>
          </a:xfrm>
        </p:spPr>
        <p:txBody>
          <a:bodyPr/>
          <a:lstStyle>
            <a:lvl1pPr>
              <a:defRPr sz="2200">
                <a:solidFill>
                  <a:schemeClr val="accent3"/>
                </a:solidFill>
              </a:defRPr>
            </a:lvl1pPr>
          </a:lstStyle>
          <a:p>
            <a:pPr lvl="0"/>
            <a:r>
              <a:rPr lang="en-GB"/>
              <a:t>Click to edit Master text styles</a:t>
            </a:r>
          </a:p>
        </p:txBody>
      </p:sp>
      <p:sp>
        <p:nvSpPr>
          <p:cNvPr id="9" name="Text Placeholder 8">
            <a:extLst>
              <a:ext uri="{FF2B5EF4-FFF2-40B4-BE49-F238E27FC236}">
                <a16:creationId xmlns:a16="http://schemas.microsoft.com/office/drawing/2014/main" id="{C8C988D8-6DCC-4338-9F76-41533CF42116}"/>
              </a:ext>
            </a:extLst>
          </p:cNvPr>
          <p:cNvSpPr>
            <a:spLocks noGrp="1"/>
          </p:cNvSpPr>
          <p:nvPr>
            <p:ph type="body" sz="quarter" idx="14"/>
          </p:nvPr>
        </p:nvSpPr>
        <p:spPr>
          <a:xfrm>
            <a:off x="541338" y="2312988"/>
            <a:ext cx="7363664" cy="949325"/>
          </a:xfrm>
        </p:spPr>
        <p:txBody>
          <a:bodyPr/>
          <a:lstStyle>
            <a:lvl1pPr>
              <a:spcAft>
                <a:spcPts val="0"/>
              </a:spcAft>
              <a:defRPr b="1"/>
            </a:lvl1pPr>
          </a:lstStyle>
          <a:p>
            <a:pPr lvl="0"/>
            <a:r>
              <a:rPr lang="en-GB"/>
              <a:t>Click to edit Master text styles</a:t>
            </a:r>
          </a:p>
        </p:txBody>
      </p:sp>
      <p:sp>
        <p:nvSpPr>
          <p:cNvPr id="10" name="Content Placeholder 2">
            <a:extLst>
              <a:ext uri="{FF2B5EF4-FFF2-40B4-BE49-F238E27FC236}">
                <a16:creationId xmlns:a16="http://schemas.microsoft.com/office/drawing/2014/main" id="{44A08983-861F-4C00-A51C-30ED07118030}"/>
              </a:ext>
            </a:extLst>
          </p:cNvPr>
          <p:cNvSpPr>
            <a:spLocks noGrp="1"/>
          </p:cNvSpPr>
          <p:nvPr>
            <p:ph idx="15"/>
          </p:nvPr>
        </p:nvSpPr>
        <p:spPr>
          <a:xfrm>
            <a:off x="4287000" y="3261599"/>
            <a:ext cx="3618000" cy="28486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88779224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2030F6D-492B-487D-8156-588C55ED2184}"/>
              </a:ext>
            </a:extLst>
          </p:cNvPr>
          <p:cNvSpPr>
            <a:spLocks noGrp="1"/>
          </p:cNvSpPr>
          <p:nvPr>
            <p:ph type="dt" sz="half" idx="10"/>
          </p:nvPr>
        </p:nvSpPr>
        <p:spPr/>
        <p:txBody>
          <a:bodyPr/>
          <a:lstStyle/>
          <a:p>
            <a:fld id="{3872BA4F-2608-F34D-BBFF-77A023DF5CCE}" type="datetime1">
              <a:rPr lang="en-GB" smtClean="0"/>
              <a:t>24/03/2026</a:t>
            </a:fld>
            <a:endParaRPr lang="en-GB"/>
          </a:p>
        </p:txBody>
      </p:sp>
      <p:sp>
        <p:nvSpPr>
          <p:cNvPr id="5" name="Footer Placeholder 4">
            <a:extLst>
              <a:ext uri="{FF2B5EF4-FFF2-40B4-BE49-F238E27FC236}">
                <a16:creationId xmlns:a16="http://schemas.microsoft.com/office/drawing/2014/main" id="{03A2DC54-EEA0-4BE5-A28F-E81E2AAD9CFF}"/>
              </a:ext>
            </a:extLst>
          </p:cNvPr>
          <p:cNvSpPr>
            <a:spLocks noGrp="1"/>
          </p:cNvSpPr>
          <p:nvPr>
            <p:ph type="ftr" sz="quarter" idx="11"/>
          </p:nvPr>
        </p:nvSpPr>
        <p:spPr/>
        <p:txBody>
          <a:bodyPr/>
          <a:lstStyle/>
          <a:p>
            <a:r>
              <a:rPr lang="en-GB"/>
              <a:t>The Economic Contribution of Aurora - Key Findings</a:t>
            </a:r>
          </a:p>
        </p:txBody>
      </p:sp>
      <p:sp>
        <p:nvSpPr>
          <p:cNvPr id="6" name="Slide Number Placeholder 5">
            <a:extLst>
              <a:ext uri="{FF2B5EF4-FFF2-40B4-BE49-F238E27FC236}">
                <a16:creationId xmlns:a16="http://schemas.microsoft.com/office/drawing/2014/main" id="{66543E08-2E6A-4D9B-8B06-BB5FBBC60BF7}"/>
              </a:ext>
            </a:extLst>
          </p:cNvPr>
          <p:cNvSpPr>
            <a:spLocks noGrp="1"/>
          </p:cNvSpPr>
          <p:nvPr>
            <p:ph type="sldNum" sz="quarter" idx="12"/>
          </p:nvPr>
        </p:nvSpPr>
        <p:spPr/>
        <p:txBody>
          <a:bodyPr/>
          <a:lstStyle/>
          <a:p>
            <a:fld id="{1B380CA8-D005-4374-9E21-56061D22F6FB}" type="slidenum">
              <a:rPr lang="en-GB" smtClean="0"/>
              <a:t>‹#›</a:t>
            </a:fld>
            <a:endParaRPr lang="en-GB"/>
          </a:p>
        </p:txBody>
      </p:sp>
      <p:sp>
        <p:nvSpPr>
          <p:cNvPr id="10" name="Title 1">
            <a:extLst>
              <a:ext uri="{FF2B5EF4-FFF2-40B4-BE49-F238E27FC236}">
                <a16:creationId xmlns:a16="http://schemas.microsoft.com/office/drawing/2014/main" id="{C9870BC5-DD39-4389-BCDC-51493D87B44A}"/>
              </a:ext>
            </a:extLst>
          </p:cNvPr>
          <p:cNvSpPr>
            <a:spLocks noGrp="1"/>
          </p:cNvSpPr>
          <p:nvPr>
            <p:ph type="ctrTitle"/>
          </p:nvPr>
        </p:nvSpPr>
        <p:spPr>
          <a:xfrm>
            <a:off x="541337" y="1808163"/>
            <a:ext cx="3723588" cy="1035837"/>
          </a:xfrm>
        </p:spPr>
        <p:txBody>
          <a:bodyPr anchor="b"/>
          <a:lstStyle>
            <a:lvl1pPr algn="l">
              <a:defRPr sz="3400"/>
            </a:lvl1pPr>
          </a:lstStyle>
          <a:p>
            <a:r>
              <a:rPr lang="en-GB"/>
              <a:t>Click to edit Master title style</a:t>
            </a:r>
          </a:p>
        </p:txBody>
      </p:sp>
      <p:sp>
        <p:nvSpPr>
          <p:cNvPr id="11" name="Subtitle 2">
            <a:extLst>
              <a:ext uri="{FF2B5EF4-FFF2-40B4-BE49-F238E27FC236}">
                <a16:creationId xmlns:a16="http://schemas.microsoft.com/office/drawing/2014/main" id="{64EF588E-51FD-4F8D-B0E4-79AA6DAE05E0}"/>
              </a:ext>
            </a:extLst>
          </p:cNvPr>
          <p:cNvSpPr>
            <a:spLocks noGrp="1"/>
          </p:cNvSpPr>
          <p:nvPr>
            <p:ph type="subTitle" idx="1"/>
          </p:nvPr>
        </p:nvSpPr>
        <p:spPr>
          <a:xfrm>
            <a:off x="541337" y="3429000"/>
            <a:ext cx="3723588" cy="1655762"/>
          </a:xfrm>
        </p:spPr>
        <p:txBody>
          <a:bodyPr/>
          <a:lstStyle>
            <a:lvl1pPr marL="0" indent="0" algn="l">
              <a:buNone/>
              <a:defRPr sz="1600" b="1"/>
            </a:lvl1pPr>
            <a:lvl2pPr marL="0" indent="0" algn="l">
              <a:spcAft>
                <a:spcPts val="600"/>
              </a:spcAft>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a:t>Click to edit Master subtitle style</a:t>
            </a:r>
            <a:endParaRPr lang="en-US" dirty="0"/>
          </a:p>
        </p:txBody>
      </p:sp>
      <p:cxnSp>
        <p:nvCxnSpPr>
          <p:cNvPr id="12" name="Straight Connector 11">
            <a:extLst>
              <a:ext uri="{FF2B5EF4-FFF2-40B4-BE49-F238E27FC236}">
                <a16:creationId xmlns:a16="http://schemas.microsoft.com/office/drawing/2014/main" id="{DCD5B50E-527C-4D63-8F6A-1341F46D0838}"/>
              </a:ext>
            </a:extLst>
          </p:cNvPr>
          <p:cNvCxnSpPr/>
          <p:nvPr userDrawn="1"/>
        </p:nvCxnSpPr>
        <p:spPr>
          <a:xfrm flipV="1">
            <a:off x="541338" y="3157200"/>
            <a:ext cx="540000" cy="0"/>
          </a:xfrm>
          <a:prstGeom prst="line">
            <a:avLst/>
          </a:prstGeom>
          <a:ln w="180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Partial Circle 12">
            <a:extLst>
              <a:ext uri="{FF2B5EF4-FFF2-40B4-BE49-F238E27FC236}">
                <a16:creationId xmlns:a16="http://schemas.microsoft.com/office/drawing/2014/main" id="{7DC27501-4C35-41A3-A213-77ABD355866C}"/>
              </a:ext>
            </a:extLst>
          </p:cNvPr>
          <p:cNvSpPr>
            <a:spLocks noChangeAspect="1"/>
          </p:cNvSpPr>
          <p:nvPr userDrawn="1"/>
        </p:nvSpPr>
        <p:spPr>
          <a:xfrm>
            <a:off x="6612000" y="1279003"/>
            <a:ext cx="5651718" cy="5650701"/>
          </a:xfrm>
          <a:custGeom>
            <a:avLst/>
            <a:gdLst>
              <a:gd name="connsiteX0" fmla="*/ 1 w 6502767"/>
              <a:gd name="connsiteY0" fmla="*/ 3253461 h 6502767"/>
              <a:gd name="connsiteX1" fmla="*/ 951574 w 6502767"/>
              <a:gd name="connsiteY1" fmla="*/ 953042 h 6502767"/>
              <a:gd name="connsiteX2" fmla="*/ 3251385 w 6502767"/>
              <a:gd name="connsiteY2" fmla="*/ -1 h 6502767"/>
              <a:gd name="connsiteX3" fmla="*/ 3251384 w 6502767"/>
              <a:gd name="connsiteY3" fmla="*/ 3251384 h 6502767"/>
              <a:gd name="connsiteX4" fmla="*/ 1 w 6502767"/>
              <a:gd name="connsiteY4" fmla="*/ 3253461 h 6502767"/>
              <a:gd name="connsiteX0" fmla="*/ 1 w 3251385"/>
              <a:gd name="connsiteY0" fmla="*/ 3253462 h 3253462"/>
              <a:gd name="connsiteX1" fmla="*/ 951574 w 3251385"/>
              <a:gd name="connsiteY1" fmla="*/ 953043 h 3253462"/>
              <a:gd name="connsiteX2" fmla="*/ 3251385 w 3251385"/>
              <a:gd name="connsiteY2" fmla="*/ 0 h 3253462"/>
              <a:gd name="connsiteX3" fmla="*/ 3251384 w 3251385"/>
              <a:gd name="connsiteY3" fmla="*/ 3251385 h 3253462"/>
              <a:gd name="connsiteX4" fmla="*/ 1 w 3251385"/>
              <a:gd name="connsiteY4" fmla="*/ 3253462 h 3253462"/>
              <a:gd name="connsiteX0" fmla="*/ 1 w 3251385"/>
              <a:gd name="connsiteY0" fmla="*/ 3253462 h 3253462"/>
              <a:gd name="connsiteX1" fmla="*/ 951574 w 3251385"/>
              <a:gd name="connsiteY1" fmla="*/ 953043 h 3253462"/>
              <a:gd name="connsiteX2" fmla="*/ 3251385 w 3251385"/>
              <a:gd name="connsiteY2" fmla="*/ 0 h 3253462"/>
              <a:gd name="connsiteX3" fmla="*/ 3251384 w 3251385"/>
              <a:gd name="connsiteY3" fmla="*/ 3251385 h 3253462"/>
              <a:gd name="connsiteX4" fmla="*/ 1 w 3251385"/>
              <a:gd name="connsiteY4" fmla="*/ 3253462 h 3253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385" h="3253462">
                <a:moveTo>
                  <a:pt x="1" y="3253462"/>
                </a:moveTo>
                <a:cubicBezTo>
                  <a:pt x="-550" y="2390781"/>
                  <a:pt x="341762" y="1563245"/>
                  <a:pt x="951574" y="953043"/>
                </a:cubicBezTo>
                <a:cubicBezTo>
                  <a:pt x="1561386" y="342841"/>
                  <a:pt x="2388704" y="0"/>
                  <a:pt x="3251385" y="0"/>
                </a:cubicBezTo>
                <a:cubicBezTo>
                  <a:pt x="3251385" y="1083795"/>
                  <a:pt x="3251384" y="2167590"/>
                  <a:pt x="3251384" y="3251385"/>
                </a:cubicBezTo>
                <a:lnTo>
                  <a:pt x="1" y="3253462"/>
                </a:lnTo>
                <a:close/>
              </a:path>
            </a:pathLst>
          </a:custGeom>
          <a:noFill/>
          <a:ln w="108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Picture Placeholder 14">
            <a:extLst>
              <a:ext uri="{FF2B5EF4-FFF2-40B4-BE49-F238E27FC236}">
                <a16:creationId xmlns:a16="http://schemas.microsoft.com/office/drawing/2014/main" id="{EFB63C4E-09AE-40E4-ADC8-ECD700488DBB}"/>
              </a:ext>
            </a:extLst>
          </p:cNvPr>
          <p:cNvSpPr>
            <a:spLocks noGrp="1" noChangeAspect="1"/>
          </p:cNvSpPr>
          <p:nvPr>
            <p:ph type="pic" sz="quarter" idx="13"/>
          </p:nvPr>
        </p:nvSpPr>
        <p:spPr>
          <a:xfrm>
            <a:off x="5536800" y="1029600"/>
            <a:ext cx="4636800" cy="4636800"/>
          </a:xfrm>
          <a:prstGeom prst="ellipse">
            <a:avLst/>
          </a:prstGeom>
          <a:solidFill>
            <a:schemeClr val="bg1">
              <a:lumMod val="85000"/>
            </a:schemeClr>
          </a:solidFill>
          <a:ln>
            <a:noFill/>
          </a:ln>
        </p:spPr>
        <p:txBody>
          <a:bodyPr/>
          <a:lstStyle/>
          <a:p>
            <a:r>
              <a:rPr lang="en-GB"/>
              <a:t>Click icon to add picture</a:t>
            </a:r>
          </a:p>
        </p:txBody>
      </p:sp>
    </p:spTree>
    <p:extLst>
      <p:ext uri="{BB962C8B-B14F-4D97-AF65-F5344CB8AC3E}">
        <p14:creationId xmlns:p14="http://schemas.microsoft.com/office/powerpoint/2010/main" val="253503323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B430-7D6A-4F52-8910-B674111B88A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34E6349-D722-4327-995E-9FC635AF2A9B}"/>
              </a:ext>
            </a:extLst>
          </p:cNvPr>
          <p:cNvSpPr>
            <a:spLocks noGrp="1"/>
          </p:cNvSpPr>
          <p:nvPr>
            <p:ph idx="1"/>
          </p:nvPr>
        </p:nvSpPr>
        <p:spPr>
          <a:xfrm>
            <a:off x="541338" y="2312988"/>
            <a:ext cx="6398549" cy="3797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1F57CA9C-6BF2-4317-86DD-2F86B73DECA4}"/>
              </a:ext>
            </a:extLst>
          </p:cNvPr>
          <p:cNvSpPr>
            <a:spLocks noGrp="1"/>
          </p:cNvSpPr>
          <p:nvPr>
            <p:ph type="dt" sz="half" idx="10"/>
          </p:nvPr>
        </p:nvSpPr>
        <p:spPr/>
        <p:txBody>
          <a:bodyPr/>
          <a:lstStyle/>
          <a:p>
            <a:fld id="{28BDD333-43CC-554D-80CF-80A575EE2B24}" type="datetime1">
              <a:rPr lang="en-GB" smtClean="0"/>
              <a:t>24/03/2026</a:t>
            </a:fld>
            <a:endParaRPr lang="en-GB"/>
          </a:p>
        </p:txBody>
      </p:sp>
      <p:sp>
        <p:nvSpPr>
          <p:cNvPr id="5" name="Footer Placeholder 4">
            <a:extLst>
              <a:ext uri="{FF2B5EF4-FFF2-40B4-BE49-F238E27FC236}">
                <a16:creationId xmlns:a16="http://schemas.microsoft.com/office/drawing/2014/main" id="{3B6F5015-3D5D-4D96-B971-0AC587324C98}"/>
              </a:ext>
            </a:extLst>
          </p:cNvPr>
          <p:cNvSpPr>
            <a:spLocks noGrp="1"/>
          </p:cNvSpPr>
          <p:nvPr>
            <p:ph type="ftr" sz="quarter" idx="11"/>
          </p:nvPr>
        </p:nvSpPr>
        <p:spPr/>
        <p:txBody>
          <a:bodyPr/>
          <a:lstStyle/>
          <a:p>
            <a:r>
              <a:rPr lang="en-GB"/>
              <a:t>The Economic Contribution of Aurora - Key Findings</a:t>
            </a:r>
          </a:p>
        </p:txBody>
      </p:sp>
      <p:sp>
        <p:nvSpPr>
          <p:cNvPr id="6" name="Slide Number Placeholder 5">
            <a:extLst>
              <a:ext uri="{FF2B5EF4-FFF2-40B4-BE49-F238E27FC236}">
                <a16:creationId xmlns:a16="http://schemas.microsoft.com/office/drawing/2014/main" id="{2BF3200E-6E3D-4877-A451-F953BD15CC25}"/>
              </a:ext>
            </a:extLst>
          </p:cNvPr>
          <p:cNvSpPr>
            <a:spLocks noGrp="1"/>
          </p:cNvSpPr>
          <p:nvPr>
            <p:ph type="sldNum" sz="quarter" idx="12"/>
          </p:nvPr>
        </p:nvSpPr>
        <p:spPr/>
        <p:txBody>
          <a:bodyPr/>
          <a:lstStyle/>
          <a:p>
            <a:fld id="{1B380CA8-D005-4374-9E21-56061D22F6FB}" type="slidenum">
              <a:rPr lang="en-GB" smtClean="0"/>
              <a:t>‹#›</a:t>
            </a:fld>
            <a:endParaRPr lang="en-GB"/>
          </a:p>
        </p:txBody>
      </p:sp>
      <p:sp>
        <p:nvSpPr>
          <p:cNvPr id="8" name="Text Placeholder 7">
            <a:extLst>
              <a:ext uri="{FF2B5EF4-FFF2-40B4-BE49-F238E27FC236}">
                <a16:creationId xmlns:a16="http://schemas.microsoft.com/office/drawing/2014/main" id="{BC4BB2DA-EDED-4626-A178-46DD7B1552D8}"/>
              </a:ext>
            </a:extLst>
          </p:cNvPr>
          <p:cNvSpPr>
            <a:spLocks noGrp="1"/>
          </p:cNvSpPr>
          <p:nvPr>
            <p:ph type="body" sz="quarter" idx="13"/>
          </p:nvPr>
        </p:nvSpPr>
        <p:spPr>
          <a:xfrm>
            <a:off x="541338" y="1808163"/>
            <a:ext cx="6398549" cy="504826"/>
          </a:xfrm>
        </p:spPr>
        <p:txBody>
          <a:bodyPr/>
          <a:lstStyle>
            <a:lvl1pPr>
              <a:defRPr sz="2200">
                <a:solidFill>
                  <a:schemeClr val="accent3"/>
                </a:solidFill>
              </a:defRPr>
            </a:lvl1pPr>
          </a:lstStyle>
          <a:p>
            <a:pPr lvl="0"/>
            <a:r>
              <a:rPr lang="en-GB"/>
              <a:t>Click to edit Master text styles</a:t>
            </a:r>
          </a:p>
        </p:txBody>
      </p:sp>
      <p:sp>
        <p:nvSpPr>
          <p:cNvPr id="10" name="Partial Circle 12">
            <a:extLst>
              <a:ext uri="{FF2B5EF4-FFF2-40B4-BE49-F238E27FC236}">
                <a16:creationId xmlns:a16="http://schemas.microsoft.com/office/drawing/2014/main" id="{BF701FF0-13BF-4D28-91B5-F14A5403FD3F}"/>
              </a:ext>
            </a:extLst>
          </p:cNvPr>
          <p:cNvSpPr>
            <a:spLocks noChangeAspect="1"/>
          </p:cNvSpPr>
          <p:nvPr userDrawn="1"/>
        </p:nvSpPr>
        <p:spPr>
          <a:xfrm>
            <a:off x="7684799" y="2351611"/>
            <a:ext cx="4591361" cy="4590535"/>
          </a:xfrm>
          <a:custGeom>
            <a:avLst/>
            <a:gdLst>
              <a:gd name="connsiteX0" fmla="*/ 1 w 6502767"/>
              <a:gd name="connsiteY0" fmla="*/ 3253461 h 6502767"/>
              <a:gd name="connsiteX1" fmla="*/ 951574 w 6502767"/>
              <a:gd name="connsiteY1" fmla="*/ 953042 h 6502767"/>
              <a:gd name="connsiteX2" fmla="*/ 3251385 w 6502767"/>
              <a:gd name="connsiteY2" fmla="*/ -1 h 6502767"/>
              <a:gd name="connsiteX3" fmla="*/ 3251384 w 6502767"/>
              <a:gd name="connsiteY3" fmla="*/ 3251384 h 6502767"/>
              <a:gd name="connsiteX4" fmla="*/ 1 w 6502767"/>
              <a:gd name="connsiteY4" fmla="*/ 3253461 h 6502767"/>
              <a:gd name="connsiteX0" fmla="*/ 1 w 3251385"/>
              <a:gd name="connsiteY0" fmla="*/ 3253462 h 3253462"/>
              <a:gd name="connsiteX1" fmla="*/ 951574 w 3251385"/>
              <a:gd name="connsiteY1" fmla="*/ 953043 h 3253462"/>
              <a:gd name="connsiteX2" fmla="*/ 3251385 w 3251385"/>
              <a:gd name="connsiteY2" fmla="*/ 0 h 3253462"/>
              <a:gd name="connsiteX3" fmla="*/ 3251384 w 3251385"/>
              <a:gd name="connsiteY3" fmla="*/ 3251385 h 3253462"/>
              <a:gd name="connsiteX4" fmla="*/ 1 w 3251385"/>
              <a:gd name="connsiteY4" fmla="*/ 3253462 h 3253462"/>
              <a:gd name="connsiteX0" fmla="*/ 1 w 3251385"/>
              <a:gd name="connsiteY0" fmla="*/ 3253462 h 3253462"/>
              <a:gd name="connsiteX1" fmla="*/ 951574 w 3251385"/>
              <a:gd name="connsiteY1" fmla="*/ 953043 h 3253462"/>
              <a:gd name="connsiteX2" fmla="*/ 3251385 w 3251385"/>
              <a:gd name="connsiteY2" fmla="*/ 0 h 3253462"/>
              <a:gd name="connsiteX3" fmla="*/ 3251384 w 3251385"/>
              <a:gd name="connsiteY3" fmla="*/ 3251385 h 3253462"/>
              <a:gd name="connsiteX4" fmla="*/ 1 w 3251385"/>
              <a:gd name="connsiteY4" fmla="*/ 3253462 h 3253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385" h="3253462">
                <a:moveTo>
                  <a:pt x="1" y="3253462"/>
                </a:moveTo>
                <a:cubicBezTo>
                  <a:pt x="-550" y="2390781"/>
                  <a:pt x="341762" y="1563245"/>
                  <a:pt x="951574" y="953043"/>
                </a:cubicBezTo>
                <a:cubicBezTo>
                  <a:pt x="1561386" y="342841"/>
                  <a:pt x="2388704" y="0"/>
                  <a:pt x="3251385" y="0"/>
                </a:cubicBezTo>
                <a:cubicBezTo>
                  <a:pt x="3251385" y="1083795"/>
                  <a:pt x="3251384" y="2167590"/>
                  <a:pt x="3251384" y="3251385"/>
                </a:cubicBezTo>
                <a:lnTo>
                  <a:pt x="1" y="3253462"/>
                </a:lnTo>
                <a:close/>
              </a:path>
            </a:pathLst>
          </a:custGeom>
          <a:noFill/>
          <a:ln w="108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Picture Placeholder 14">
            <a:extLst>
              <a:ext uri="{FF2B5EF4-FFF2-40B4-BE49-F238E27FC236}">
                <a16:creationId xmlns:a16="http://schemas.microsoft.com/office/drawing/2014/main" id="{2FF87537-DB09-43D3-923D-89511B208B95}"/>
              </a:ext>
            </a:extLst>
          </p:cNvPr>
          <p:cNvSpPr>
            <a:spLocks noGrp="1" noChangeAspect="1"/>
          </p:cNvSpPr>
          <p:nvPr>
            <p:ph type="pic" sz="quarter" idx="15"/>
          </p:nvPr>
        </p:nvSpPr>
        <p:spPr>
          <a:xfrm>
            <a:off x="7531200" y="2196000"/>
            <a:ext cx="3708000" cy="3708000"/>
          </a:xfrm>
          <a:prstGeom prst="ellipse">
            <a:avLst/>
          </a:prstGeom>
          <a:solidFill>
            <a:schemeClr val="bg1">
              <a:lumMod val="85000"/>
            </a:schemeClr>
          </a:solidFill>
          <a:ln>
            <a:noFill/>
          </a:ln>
        </p:spPr>
        <p:txBody>
          <a:bodyPr/>
          <a:lstStyle/>
          <a:p>
            <a:r>
              <a:rPr lang="en-GB"/>
              <a:t>Click icon to add picture</a:t>
            </a:r>
          </a:p>
        </p:txBody>
      </p:sp>
    </p:spTree>
    <p:extLst>
      <p:ext uri="{BB962C8B-B14F-4D97-AF65-F5344CB8AC3E}">
        <p14:creationId xmlns:p14="http://schemas.microsoft.com/office/powerpoint/2010/main" val="415616890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B430-7D6A-4F52-8910-B674111B88A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34E6349-D722-4327-995E-9FC635AF2A9B}"/>
              </a:ext>
            </a:extLst>
          </p:cNvPr>
          <p:cNvSpPr>
            <a:spLocks noGrp="1"/>
          </p:cNvSpPr>
          <p:nvPr>
            <p:ph idx="1"/>
          </p:nvPr>
        </p:nvSpPr>
        <p:spPr>
          <a:xfrm>
            <a:off x="541338" y="2312988"/>
            <a:ext cx="6398549" cy="3797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1F57CA9C-6BF2-4317-86DD-2F86B73DECA4}"/>
              </a:ext>
            </a:extLst>
          </p:cNvPr>
          <p:cNvSpPr>
            <a:spLocks noGrp="1"/>
          </p:cNvSpPr>
          <p:nvPr>
            <p:ph type="dt" sz="half" idx="10"/>
          </p:nvPr>
        </p:nvSpPr>
        <p:spPr/>
        <p:txBody>
          <a:bodyPr/>
          <a:lstStyle/>
          <a:p>
            <a:fld id="{EC35468C-6642-4A4B-B8DB-6F06C59AA977}" type="datetime1">
              <a:rPr lang="en-GB" smtClean="0"/>
              <a:t>24/03/2026</a:t>
            </a:fld>
            <a:endParaRPr lang="en-GB"/>
          </a:p>
        </p:txBody>
      </p:sp>
      <p:sp>
        <p:nvSpPr>
          <p:cNvPr id="5" name="Footer Placeholder 4">
            <a:extLst>
              <a:ext uri="{FF2B5EF4-FFF2-40B4-BE49-F238E27FC236}">
                <a16:creationId xmlns:a16="http://schemas.microsoft.com/office/drawing/2014/main" id="{3B6F5015-3D5D-4D96-B971-0AC587324C98}"/>
              </a:ext>
            </a:extLst>
          </p:cNvPr>
          <p:cNvSpPr>
            <a:spLocks noGrp="1"/>
          </p:cNvSpPr>
          <p:nvPr>
            <p:ph type="ftr" sz="quarter" idx="11"/>
          </p:nvPr>
        </p:nvSpPr>
        <p:spPr/>
        <p:txBody>
          <a:bodyPr/>
          <a:lstStyle/>
          <a:p>
            <a:r>
              <a:rPr lang="en-GB"/>
              <a:t>The Economic Contribution of Aurora - Key Findings</a:t>
            </a:r>
          </a:p>
        </p:txBody>
      </p:sp>
      <p:sp>
        <p:nvSpPr>
          <p:cNvPr id="6" name="Slide Number Placeholder 5">
            <a:extLst>
              <a:ext uri="{FF2B5EF4-FFF2-40B4-BE49-F238E27FC236}">
                <a16:creationId xmlns:a16="http://schemas.microsoft.com/office/drawing/2014/main" id="{2BF3200E-6E3D-4877-A451-F953BD15CC25}"/>
              </a:ext>
            </a:extLst>
          </p:cNvPr>
          <p:cNvSpPr>
            <a:spLocks noGrp="1"/>
          </p:cNvSpPr>
          <p:nvPr>
            <p:ph type="sldNum" sz="quarter" idx="12"/>
          </p:nvPr>
        </p:nvSpPr>
        <p:spPr/>
        <p:txBody>
          <a:bodyPr/>
          <a:lstStyle/>
          <a:p>
            <a:fld id="{1B380CA8-D005-4374-9E21-56061D22F6FB}" type="slidenum">
              <a:rPr lang="en-GB" smtClean="0"/>
              <a:t>‹#›</a:t>
            </a:fld>
            <a:endParaRPr lang="en-GB"/>
          </a:p>
        </p:txBody>
      </p:sp>
      <p:sp>
        <p:nvSpPr>
          <p:cNvPr id="8" name="Text Placeholder 7">
            <a:extLst>
              <a:ext uri="{FF2B5EF4-FFF2-40B4-BE49-F238E27FC236}">
                <a16:creationId xmlns:a16="http://schemas.microsoft.com/office/drawing/2014/main" id="{BC4BB2DA-EDED-4626-A178-46DD7B1552D8}"/>
              </a:ext>
            </a:extLst>
          </p:cNvPr>
          <p:cNvSpPr>
            <a:spLocks noGrp="1"/>
          </p:cNvSpPr>
          <p:nvPr>
            <p:ph type="body" sz="quarter" idx="13"/>
          </p:nvPr>
        </p:nvSpPr>
        <p:spPr>
          <a:xfrm>
            <a:off x="541338" y="1808163"/>
            <a:ext cx="6398549" cy="504826"/>
          </a:xfrm>
        </p:spPr>
        <p:txBody>
          <a:bodyPr/>
          <a:lstStyle>
            <a:lvl1pPr>
              <a:defRPr sz="2200">
                <a:solidFill>
                  <a:schemeClr val="accent3"/>
                </a:solidFill>
              </a:defRPr>
            </a:lvl1pPr>
          </a:lstStyle>
          <a:p>
            <a:pPr lvl="0"/>
            <a:r>
              <a:rPr lang="en-GB"/>
              <a:t>Click to edit Master text styles</a:t>
            </a:r>
          </a:p>
        </p:txBody>
      </p:sp>
      <p:sp>
        <p:nvSpPr>
          <p:cNvPr id="9" name="Picture Placeholder 8">
            <a:extLst>
              <a:ext uri="{FF2B5EF4-FFF2-40B4-BE49-F238E27FC236}">
                <a16:creationId xmlns:a16="http://schemas.microsoft.com/office/drawing/2014/main" id="{4D523108-A2C1-4EEE-9968-9C20D02EB309}"/>
              </a:ext>
            </a:extLst>
          </p:cNvPr>
          <p:cNvSpPr>
            <a:spLocks noGrp="1"/>
          </p:cNvSpPr>
          <p:nvPr>
            <p:ph type="pic" sz="quarter" idx="14"/>
          </p:nvPr>
        </p:nvSpPr>
        <p:spPr>
          <a:xfrm>
            <a:off x="8496000" y="3794400"/>
            <a:ext cx="2520000" cy="2520000"/>
          </a:xfrm>
        </p:spPr>
        <p:txBody>
          <a:bodyPr/>
          <a:lstStyle/>
          <a:p>
            <a:r>
              <a:rPr lang="en-GB"/>
              <a:t>Click icon to add picture</a:t>
            </a:r>
          </a:p>
        </p:txBody>
      </p:sp>
    </p:spTree>
    <p:extLst>
      <p:ext uri="{BB962C8B-B14F-4D97-AF65-F5344CB8AC3E}">
        <p14:creationId xmlns:p14="http://schemas.microsoft.com/office/powerpoint/2010/main" val="170946142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B430-7D6A-4F52-8910-B674111B88A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34E6349-D722-4327-995E-9FC635AF2A9B}"/>
              </a:ext>
            </a:extLst>
          </p:cNvPr>
          <p:cNvSpPr>
            <a:spLocks noGrp="1"/>
          </p:cNvSpPr>
          <p:nvPr>
            <p:ph idx="1"/>
          </p:nvPr>
        </p:nvSpPr>
        <p:spPr>
          <a:xfrm>
            <a:off x="541338" y="2312988"/>
            <a:ext cx="3618000" cy="3797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F57CA9C-6BF2-4317-86DD-2F86B73DECA4}"/>
              </a:ext>
            </a:extLst>
          </p:cNvPr>
          <p:cNvSpPr>
            <a:spLocks noGrp="1"/>
          </p:cNvSpPr>
          <p:nvPr>
            <p:ph type="dt" sz="half" idx="10"/>
          </p:nvPr>
        </p:nvSpPr>
        <p:spPr/>
        <p:txBody>
          <a:bodyPr/>
          <a:lstStyle/>
          <a:p>
            <a:fld id="{F02563FD-5382-C442-BE90-905BFEF1EAB8}" type="datetime1">
              <a:rPr lang="en-GB" smtClean="0"/>
              <a:t>24/03/2026</a:t>
            </a:fld>
            <a:endParaRPr lang="en-GB"/>
          </a:p>
        </p:txBody>
      </p:sp>
      <p:sp>
        <p:nvSpPr>
          <p:cNvPr id="5" name="Footer Placeholder 4">
            <a:extLst>
              <a:ext uri="{FF2B5EF4-FFF2-40B4-BE49-F238E27FC236}">
                <a16:creationId xmlns:a16="http://schemas.microsoft.com/office/drawing/2014/main" id="{3B6F5015-3D5D-4D96-B971-0AC587324C98}"/>
              </a:ext>
            </a:extLst>
          </p:cNvPr>
          <p:cNvSpPr>
            <a:spLocks noGrp="1"/>
          </p:cNvSpPr>
          <p:nvPr>
            <p:ph type="ftr" sz="quarter" idx="11"/>
          </p:nvPr>
        </p:nvSpPr>
        <p:spPr/>
        <p:txBody>
          <a:bodyPr/>
          <a:lstStyle/>
          <a:p>
            <a:r>
              <a:rPr lang="en-GB"/>
              <a:t>The Economic Contribution of Aurora - Key Findings</a:t>
            </a:r>
          </a:p>
        </p:txBody>
      </p:sp>
      <p:sp>
        <p:nvSpPr>
          <p:cNvPr id="6" name="Slide Number Placeholder 5">
            <a:extLst>
              <a:ext uri="{FF2B5EF4-FFF2-40B4-BE49-F238E27FC236}">
                <a16:creationId xmlns:a16="http://schemas.microsoft.com/office/drawing/2014/main" id="{2BF3200E-6E3D-4877-A451-F953BD15CC25}"/>
              </a:ext>
            </a:extLst>
          </p:cNvPr>
          <p:cNvSpPr>
            <a:spLocks noGrp="1"/>
          </p:cNvSpPr>
          <p:nvPr>
            <p:ph type="sldNum" sz="quarter" idx="12"/>
          </p:nvPr>
        </p:nvSpPr>
        <p:spPr/>
        <p:txBody>
          <a:bodyPr/>
          <a:lstStyle/>
          <a:p>
            <a:fld id="{1B380CA8-D005-4374-9E21-56061D22F6FB}" type="slidenum">
              <a:rPr lang="en-GB" smtClean="0"/>
              <a:t>‹#›</a:t>
            </a:fld>
            <a:endParaRPr lang="en-GB"/>
          </a:p>
        </p:txBody>
      </p:sp>
      <p:sp>
        <p:nvSpPr>
          <p:cNvPr id="8" name="Text Placeholder 7">
            <a:extLst>
              <a:ext uri="{FF2B5EF4-FFF2-40B4-BE49-F238E27FC236}">
                <a16:creationId xmlns:a16="http://schemas.microsoft.com/office/drawing/2014/main" id="{BC4BB2DA-EDED-4626-A178-46DD7B1552D8}"/>
              </a:ext>
            </a:extLst>
          </p:cNvPr>
          <p:cNvSpPr>
            <a:spLocks noGrp="1"/>
          </p:cNvSpPr>
          <p:nvPr>
            <p:ph type="body" sz="quarter" idx="13"/>
          </p:nvPr>
        </p:nvSpPr>
        <p:spPr>
          <a:xfrm>
            <a:off x="541337" y="1808163"/>
            <a:ext cx="7363663" cy="504825"/>
          </a:xfrm>
        </p:spPr>
        <p:txBody>
          <a:bodyPr/>
          <a:lstStyle>
            <a:lvl1pPr>
              <a:defRPr sz="2200">
                <a:solidFill>
                  <a:schemeClr val="accent3"/>
                </a:solidFill>
              </a:defRPr>
            </a:lvl1pPr>
          </a:lstStyle>
          <a:p>
            <a:pPr lvl="0"/>
            <a:r>
              <a:rPr lang="en-GB"/>
              <a:t>Click to edit Master text styles</a:t>
            </a:r>
          </a:p>
        </p:txBody>
      </p:sp>
      <p:sp>
        <p:nvSpPr>
          <p:cNvPr id="10" name="Content Placeholder 2">
            <a:extLst>
              <a:ext uri="{FF2B5EF4-FFF2-40B4-BE49-F238E27FC236}">
                <a16:creationId xmlns:a16="http://schemas.microsoft.com/office/drawing/2014/main" id="{44A08983-861F-4C00-A51C-30ED07118030}"/>
              </a:ext>
            </a:extLst>
          </p:cNvPr>
          <p:cNvSpPr>
            <a:spLocks noGrp="1"/>
          </p:cNvSpPr>
          <p:nvPr>
            <p:ph idx="15"/>
          </p:nvPr>
        </p:nvSpPr>
        <p:spPr>
          <a:xfrm>
            <a:off x="4287000" y="2312987"/>
            <a:ext cx="3618000" cy="3797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48739284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B430-7D6A-4F52-8910-B674111B88A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34E6349-D722-4327-995E-9FC635AF2A9B}"/>
              </a:ext>
            </a:extLst>
          </p:cNvPr>
          <p:cNvSpPr>
            <a:spLocks noGrp="1"/>
          </p:cNvSpPr>
          <p:nvPr>
            <p:ph idx="1"/>
          </p:nvPr>
        </p:nvSpPr>
        <p:spPr>
          <a:xfrm>
            <a:off x="541338" y="2312988"/>
            <a:ext cx="3618000" cy="3797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1F57CA9C-6BF2-4317-86DD-2F86B73DECA4}"/>
              </a:ext>
            </a:extLst>
          </p:cNvPr>
          <p:cNvSpPr>
            <a:spLocks noGrp="1"/>
          </p:cNvSpPr>
          <p:nvPr>
            <p:ph type="dt" sz="half" idx="10"/>
          </p:nvPr>
        </p:nvSpPr>
        <p:spPr/>
        <p:txBody>
          <a:bodyPr/>
          <a:lstStyle/>
          <a:p>
            <a:fld id="{DDF10DA5-178C-1644-ADE3-8D8CB6C48A4A}" type="datetime1">
              <a:rPr lang="en-GB" smtClean="0"/>
              <a:t>24/03/2026</a:t>
            </a:fld>
            <a:endParaRPr lang="en-GB"/>
          </a:p>
        </p:txBody>
      </p:sp>
      <p:sp>
        <p:nvSpPr>
          <p:cNvPr id="5" name="Footer Placeholder 4">
            <a:extLst>
              <a:ext uri="{FF2B5EF4-FFF2-40B4-BE49-F238E27FC236}">
                <a16:creationId xmlns:a16="http://schemas.microsoft.com/office/drawing/2014/main" id="{3B6F5015-3D5D-4D96-B971-0AC587324C98}"/>
              </a:ext>
            </a:extLst>
          </p:cNvPr>
          <p:cNvSpPr>
            <a:spLocks noGrp="1"/>
          </p:cNvSpPr>
          <p:nvPr>
            <p:ph type="ftr" sz="quarter" idx="11"/>
          </p:nvPr>
        </p:nvSpPr>
        <p:spPr/>
        <p:txBody>
          <a:bodyPr/>
          <a:lstStyle/>
          <a:p>
            <a:r>
              <a:rPr lang="en-GB"/>
              <a:t>The Economic Contribution of Aurora - Key Findings</a:t>
            </a:r>
          </a:p>
        </p:txBody>
      </p:sp>
      <p:sp>
        <p:nvSpPr>
          <p:cNvPr id="6" name="Slide Number Placeholder 5">
            <a:extLst>
              <a:ext uri="{FF2B5EF4-FFF2-40B4-BE49-F238E27FC236}">
                <a16:creationId xmlns:a16="http://schemas.microsoft.com/office/drawing/2014/main" id="{2BF3200E-6E3D-4877-A451-F953BD15CC25}"/>
              </a:ext>
            </a:extLst>
          </p:cNvPr>
          <p:cNvSpPr>
            <a:spLocks noGrp="1"/>
          </p:cNvSpPr>
          <p:nvPr>
            <p:ph type="sldNum" sz="quarter" idx="12"/>
          </p:nvPr>
        </p:nvSpPr>
        <p:spPr/>
        <p:txBody>
          <a:bodyPr/>
          <a:lstStyle/>
          <a:p>
            <a:fld id="{1B380CA8-D005-4374-9E21-56061D22F6FB}" type="slidenum">
              <a:rPr lang="en-GB" smtClean="0"/>
              <a:t>‹#›</a:t>
            </a:fld>
            <a:endParaRPr lang="en-GB"/>
          </a:p>
        </p:txBody>
      </p:sp>
      <p:sp>
        <p:nvSpPr>
          <p:cNvPr id="8" name="Text Placeholder 7">
            <a:extLst>
              <a:ext uri="{FF2B5EF4-FFF2-40B4-BE49-F238E27FC236}">
                <a16:creationId xmlns:a16="http://schemas.microsoft.com/office/drawing/2014/main" id="{BC4BB2DA-EDED-4626-A178-46DD7B1552D8}"/>
              </a:ext>
            </a:extLst>
          </p:cNvPr>
          <p:cNvSpPr>
            <a:spLocks noGrp="1"/>
          </p:cNvSpPr>
          <p:nvPr>
            <p:ph type="body" sz="quarter" idx="13"/>
          </p:nvPr>
        </p:nvSpPr>
        <p:spPr>
          <a:xfrm>
            <a:off x="541337" y="1808163"/>
            <a:ext cx="7364457" cy="504825"/>
          </a:xfrm>
        </p:spPr>
        <p:txBody>
          <a:bodyPr/>
          <a:lstStyle>
            <a:lvl1pPr>
              <a:defRPr sz="2200">
                <a:solidFill>
                  <a:schemeClr val="accent3"/>
                </a:solidFill>
              </a:defRPr>
            </a:lvl1pPr>
          </a:lstStyle>
          <a:p>
            <a:pPr lvl="0"/>
            <a:r>
              <a:rPr lang="en-GB"/>
              <a:t>Click to edit Master text styles</a:t>
            </a:r>
          </a:p>
        </p:txBody>
      </p:sp>
      <p:sp>
        <p:nvSpPr>
          <p:cNvPr id="10" name="Content Placeholder 2">
            <a:extLst>
              <a:ext uri="{FF2B5EF4-FFF2-40B4-BE49-F238E27FC236}">
                <a16:creationId xmlns:a16="http://schemas.microsoft.com/office/drawing/2014/main" id="{44A08983-861F-4C00-A51C-30ED07118030}"/>
              </a:ext>
            </a:extLst>
          </p:cNvPr>
          <p:cNvSpPr>
            <a:spLocks noGrp="1"/>
          </p:cNvSpPr>
          <p:nvPr>
            <p:ph idx="15"/>
          </p:nvPr>
        </p:nvSpPr>
        <p:spPr>
          <a:xfrm>
            <a:off x="4287794" y="2312987"/>
            <a:ext cx="3618000" cy="3797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2">
            <a:extLst>
              <a:ext uri="{FF2B5EF4-FFF2-40B4-BE49-F238E27FC236}">
                <a16:creationId xmlns:a16="http://schemas.microsoft.com/office/drawing/2014/main" id="{346E6422-175E-4D57-81A3-647B6084F638}"/>
              </a:ext>
            </a:extLst>
          </p:cNvPr>
          <p:cNvSpPr>
            <a:spLocks noGrp="1"/>
          </p:cNvSpPr>
          <p:nvPr>
            <p:ph idx="16"/>
          </p:nvPr>
        </p:nvSpPr>
        <p:spPr>
          <a:xfrm>
            <a:off x="8034250" y="2312988"/>
            <a:ext cx="3618000" cy="3797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29701057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151510-CB30-465B-8615-D5989F7169BD}"/>
              </a:ext>
            </a:extLst>
          </p:cNvPr>
          <p:cNvSpPr>
            <a:spLocks noGrp="1"/>
          </p:cNvSpPr>
          <p:nvPr>
            <p:ph type="title"/>
          </p:nvPr>
        </p:nvSpPr>
        <p:spPr>
          <a:xfrm>
            <a:off x="541338" y="747713"/>
            <a:ext cx="11110912" cy="1060450"/>
          </a:xfrm>
          <a:prstGeom prst="rect">
            <a:avLst/>
          </a:prstGeom>
        </p:spPr>
        <p:txBody>
          <a:bodyPr vert="horz" lIns="0" tIns="0" rIns="0" bIns="0" rtlCol="0" anchor="t">
            <a:no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CA06EAE7-2797-4C87-B0FD-AC4825C4580E}"/>
              </a:ext>
            </a:extLst>
          </p:cNvPr>
          <p:cNvSpPr>
            <a:spLocks noGrp="1"/>
          </p:cNvSpPr>
          <p:nvPr>
            <p:ph type="body" idx="1"/>
          </p:nvPr>
        </p:nvSpPr>
        <p:spPr>
          <a:xfrm>
            <a:off x="541338" y="2312988"/>
            <a:ext cx="11110912" cy="37973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B747297F-72AF-44C4-BAAB-30591D1E1447}"/>
              </a:ext>
            </a:extLst>
          </p:cNvPr>
          <p:cNvSpPr>
            <a:spLocks noGrp="1"/>
          </p:cNvSpPr>
          <p:nvPr>
            <p:ph type="dt" sz="half" idx="2"/>
          </p:nvPr>
        </p:nvSpPr>
        <p:spPr>
          <a:xfrm>
            <a:off x="9735671" y="6526801"/>
            <a:ext cx="1550894" cy="223623"/>
          </a:xfrm>
          <a:prstGeom prst="rect">
            <a:avLst/>
          </a:prstGeom>
        </p:spPr>
        <p:txBody>
          <a:bodyPr vert="horz" lIns="0" tIns="0" rIns="0" bIns="0" rtlCol="0" anchor="t">
            <a:noAutofit/>
          </a:bodyPr>
          <a:lstStyle>
            <a:lvl1pPr algn="r">
              <a:defRPr sz="1200">
                <a:solidFill>
                  <a:schemeClr val="accent5"/>
                </a:solidFill>
              </a:defRPr>
            </a:lvl1pPr>
          </a:lstStyle>
          <a:p>
            <a:fld id="{C330D005-083E-8F48-AF85-DF13268C3916}" type="datetime1">
              <a:rPr lang="en-GB" smtClean="0"/>
              <a:t>24/03/2026</a:t>
            </a:fld>
            <a:endParaRPr lang="en-GB"/>
          </a:p>
        </p:txBody>
      </p:sp>
      <p:sp>
        <p:nvSpPr>
          <p:cNvPr id="5" name="Footer Placeholder 4">
            <a:extLst>
              <a:ext uri="{FF2B5EF4-FFF2-40B4-BE49-F238E27FC236}">
                <a16:creationId xmlns:a16="http://schemas.microsoft.com/office/drawing/2014/main" id="{5DBD77C3-12BA-4DA0-9C0C-B519F58332F9}"/>
              </a:ext>
            </a:extLst>
          </p:cNvPr>
          <p:cNvSpPr>
            <a:spLocks noGrp="1"/>
          </p:cNvSpPr>
          <p:nvPr>
            <p:ph type="ftr" sz="quarter" idx="3"/>
          </p:nvPr>
        </p:nvSpPr>
        <p:spPr>
          <a:xfrm>
            <a:off x="541337" y="133201"/>
            <a:ext cx="5832475" cy="198000"/>
          </a:xfrm>
          <a:prstGeom prst="rect">
            <a:avLst/>
          </a:prstGeom>
        </p:spPr>
        <p:txBody>
          <a:bodyPr vert="horz" lIns="0" tIns="0" rIns="0" bIns="0" rtlCol="0" anchor="t">
            <a:noAutofit/>
          </a:bodyPr>
          <a:lstStyle>
            <a:lvl1pPr algn="l">
              <a:defRPr sz="1200">
                <a:solidFill>
                  <a:schemeClr val="tx2"/>
                </a:solidFill>
              </a:defRPr>
            </a:lvl1pPr>
          </a:lstStyle>
          <a:p>
            <a:r>
              <a:rPr lang="en-GB"/>
              <a:t>The Economic Contribution of Aurora - Key Findings</a:t>
            </a:r>
            <a:endParaRPr lang="en-GB" dirty="0"/>
          </a:p>
        </p:txBody>
      </p:sp>
      <p:sp>
        <p:nvSpPr>
          <p:cNvPr id="6" name="Slide Number Placeholder 5">
            <a:extLst>
              <a:ext uri="{FF2B5EF4-FFF2-40B4-BE49-F238E27FC236}">
                <a16:creationId xmlns:a16="http://schemas.microsoft.com/office/drawing/2014/main" id="{CFE872ED-240A-4576-9CBB-7C1E1897DB1F}"/>
              </a:ext>
            </a:extLst>
          </p:cNvPr>
          <p:cNvSpPr>
            <a:spLocks noGrp="1"/>
          </p:cNvSpPr>
          <p:nvPr>
            <p:ph type="sldNum" sz="quarter" idx="4"/>
          </p:nvPr>
        </p:nvSpPr>
        <p:spPr>
          <a:xfrm>
            <a:off x="11389658" y="6526801"/>
            <a:ext cx="262591" cy="223623"/>
          </a:xfrm>
          <a:prstGeom prst="rect">
            <a:avLst/>
          </a:prstGeom>
        </p:spPr>
        <p:txBody>
          <a:bodyPr vert="horz" lIns="0" tIns="0" rIns="0" bIns="0" rtlCol="0" anchor="t">
            <a:noAutofit/>
          </a:bodyPr>
          <a:lstStyle>
            <a:lvl1pPr algn="r">
              <a:defRPr sz="1200" b="1">
                <a:solidFill>
                  <a:schemeClr val="accent5"/>
                </a:solidFill>
              </a:defRPr>
            </a:lvl1pPr>
          </a:lstStyle>
          <a:p>
            <a:fld id="{1B380CA8-D005-4374-9E21-56061D22F6FB}" type="slidenum">
              <a:rPr lang="en-GB" smtClean="0"/>
              <a:pPr/>
              <a:t>‹#›</a:t>
            </a:fld>
            <a:endParaRPr lang="en-GB"/>
          </a:p>
        </p:txBody>
      </p:sp>
      <p:sp>
        <p:nvSpPr>
          <p:cNvPr id="7" name="TextBox 6">
            <a:extLst>
              <a:ext uri="{FF2B5EF4-FFF2-40B4-BE49-F238E27FC236}">
                <a16:creationId xmlns:a16="http://schemas.microsoft.com/office/drawing/2014/main" id="{305691F3-77A5-4427-B545-6769DBA80CF0}"/>
              </a:ext>
            </a:extLst>
          </p:cNvPr>
          <p:cNvSpPr txBox="1"/>
          <p:nvPr userDrawn="1"/>
        </p:nvSpPr>
        <p:spPr>
          <a:xfrm>
            <a:off x="684000" y="6526801"/>
            <a:ext cx="5134188" cy="331200"/>
          </a:xfrm>
          <a:prstGeom prst="rect">
            <a:avLst/>
          </a:prstGeom>
          <a:noFill/>
        </p:spPr>
        <p:txBody>
          <a:bodyPr wrap="square" lIns="0" tIns="0" rIns="0" bIns="0" rtlCol="0">
            <a:noAutofit/>
          </a:bodyPr>
          <a:lstStyle/>
          <a:p>
            <a:r>
              <a:rPr lang="en-GB" sz="1200" b="1" dirty="0">
                <a:solidFill>
                  <a:schemeClr val="accent1"/>
                </a:solidFill>
              </a:rPr>
              <a:t>biggareconomics.co.uk   </a:t>
            </a:r>
            <a:r>
              <a:rPr lang="en-GB" sz="1200" dirty="0">
                <a:solidFill>
                  <a:schemeClr val="accent3"/>
                </a:solidFill>
              </a:rPr>
              <a:t>—   © </a:t>
            </a:r>
            <a:r>
              <a:rPr lang="en-GB" sz="1200" dirty="0" err="1">
                <a:solidFill>
                  <a:schemeClr val="accent3"/>
                </a:solidFill>
              </a:rPr>
              <a:t>BiGGAR</a:t>
            </a:r>
            <a:r>
              <a:rPr lang="en-GB" sz="1200" dirty="0">
                <a:solidFill>
                  <a:schemeClr val="accent3"/>
                </a:solidFill>
              </a:rPr>
              <a:t> Economics</a:t>
            </a:r>
          </a:p>
        </p:txBody>
      </p:sp>
      <p:pic>
        <p:nvPicPr>
          <p:cNvPr id="9" name="Picture 8">
            <a:extLst>
              <a:ext uri="{FF2B5EF4-FFF2-40B4-BE49-F238E27FC236}">
                <a16:creationId xmlns:a16="http://schemas.microsoft.com/office/drawing/2014/main" id="{92A962D3-08A2-41D8-B277-CC5475EB324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484000" y="172800"/>
            <a:ext cx="347473" cy="402337"/>
          </a:xfrm>
          <a:prstGeom prst="rect">
            <a:avLst/>
          </a:prstGeom>
        </p:spPr>
      </p:pic>
      <p:cxnSp>
        <p:nvCxnSpPr>
          <p:cNvPr id="10" name="Straight Connector 9">
            <a:extLst>
              <a:ext uri="{FF2B5EF4-FFF2-40B4-BE49-F238E27FC236}">
                <a16:creationId xmlns:a16="http://schemas.microsoft.com/office/drawing/2014/main" id="{88B78A32-4892-427F-918B-373736309C6B}"/>
              </a:ext>
            </a:extLst>
          </p:cNvPr>
          <p:cNvCxnSpPr/>
          <p:nvPr userDrawn="1"/>
        </p:nvCxnSpPr>
        <p:spPr>
          <a:xfrm>
            <a:off x="541338" y="439200"/>
            <a:ext cx="576000" cy="0"/>
          </a:xfrm>
          <a:prstGeom prst="line">
            <a:avLst/>
          </a:prstGeom>
          <a:ln w="180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340D173-BE4C-4BC1-AA7A-ECB433F57CE2}"/>
              </a:ext>
            </a:extLst>
          </p:cNvPr>
          <p:cNvCxnSpPr/>
          <p:nvPr userDrawn="1"/>
        </p:nvCxnSpPr>
        <p:spPr>
          <a:xfrm flipV="1">
            <a:off x="541338" y="6555600"/>
            <a:ext cx="0" cy="302400"/>
          </a:xfrm>
          <a:prstGeom prst="line">
            <a:avLst/>
          </a:prstGeom>
          <a:ln w="180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8365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63" r:id="rId6"/>
    <p:sldLayoutId id="2147483664" r:id="rId7"/>
    <p:sldLayoutId id="2147483662" r:id="rId8"/>
    <p:sldLayoutId id="2147483665" r:id="rId9"/>
    <p:sldLayoutId id="2147483652" r:id="rId10"/>
    <p:sldLayoutId id="2147483666" r:id="rId11"/>
    <p:sldLayoutId id="2147483667" r:id="rId12"/>
    <p:sldLayoutId id="2147483654" r:id="rId13"/>
    <p:sldLayoutId id="2147483655" r:id="rId14"/>
  </p:sldLayoutIdLst>
  <p:transition>
    <p:fade/>
  </p:transition>
  <p:hf hdr="0" dt="0"/>
  <p:txStyles>
    <p:titleStyle>
      <a:lvl1pPr algn="l" defTabSz="914400" rtl="0" eaLnBrk="1" latinLnBrk="0" hangingPunct="1">
        <a:lnSpc>
          <a:spcPct val="90000"/>
        </a:lnSpc>
        <a:spcBef>
          <a:spcPct val="0"/>
        </a:spcBef>
        <a:buNone/>
        <a:defRPr sz="3400" b="0"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0" indent="0" algn="l" defTabSz="914400"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2pPr>
      <a:lvl3pPr marL="180000" indent="-180000" algn="l" defTabSz="914400" rtl="0" eaLnBrk="1" latinLnBrk="0" hangingPunct="1">
        <a:lnSpc>
          <a:spcPct val="110000"/>
        </a:lnSpc>
        <a:spcBef>
          <a:spcPts val="0"/>
        </a:spcBef>
        <a:spcAft>
          <a:spcPts val="600"/>
        </a:spcAft>
        <a:buClr>
          <a:schemeClr val="accent3"/>
        </a:buClr>
        <a:buFont typeface="Arial" panose="020B0604020202020204" pitchFamily="34" charset="0"/>
        <a:buChar char="•"/>
        <a:defRPr sz="1600" b="1" kern="1200">
          <a:solidFill>
            <a:schemeClr val="tx2"/>
          </a:solidFill>
          <a:latin typeface="+mn-lt"/>
          <a:ea typeface="+mn-ea"/>
          <a:cs typeface="+mn-cs"/>
        </a:defRPr>
      </a:lvl3pPr>
      <a:lvl4pPr marL="360000" indent="-180000" algn="l" defTabSz="914400" rtl="0" eaLnBrk="1" latinLnBrk="0" hangingPunct="1">
        <a:lnSpc>
          <a:spcPct val="110000"/>
        </a:lnSpc>
        <a:spcBef>
          <a:spcPts val="0"/>
        </a:spcBef>
        <a:spcAft>
          <a:spcPts val="600"/>
        </a:spcAft>
        <a:buClr>
          <a:schemeClr val="accent1"/>
        </a:buClr>
        <a:buFont typeface="Heebo" panose="00000500000000000000" pitchFamily="2" charset="-79"/>
        <a:buChar char="–"/>
        <a:defRPr sz="1600" kern="1200">
          <a:solidFill>
            <a:schemeClr val="tx2"/>
          </a:solidFill>
          <a:latin typeface="+mn-lt"/>
          <a:ea typeface="+mn-ea"/>
          <a:cs typeface="+mn-cs"/>
        </a:defRPr>
      </a:lvl4pPr>
      <a:lvl5pPr marL="540000" indent="-180000" algn="l" defTabSz="914400" rtl="0" eaLnBrk="1" latinLnBrk="0" hangingPunct="1">
        <a:lnSpc>
          <a:spcPct val="110000"/>
        </a:lnSpc>
        <a:spcBef>
          <a:spcPts val="0"/>
        </a:spcBef>
        <a:spcAft>
          <a:spcPts val="600"/>
        </a:spcAft>
        <a:buClr>
          <a:schemeClr val="accent1"/>
        </a:buClr>
        <a:buFont typeface="Heebo" panose="00000500000000000000" pitchFamily="2" charset="-79"/>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41" userDrawn="1">
          <p15:clr>
            <a:srgbClr val="F26B43"/>
          </p15:clr>
        </p15:guide>
        <p15:guide id="4" pos="7340" userDrawn="1">
          <p15:clr>
            <a:srgbClr val="F26B43"/>
          </p15:clr>
        </p15:guide>
        <p15:guide id="5" pos="4015" userDrawn="1">
          <p15:clr>
            <a:srgbClr val="F26B43"/>
          </p15:clr>
        </p15:guide>
        <p15:guide id="6" pos="3665" userDrawn="1">
          <p15:clr>
            <a:srgbClr val="F26B43"/>
          </p15:clr>
        </p15:guide>
        <p15:guide id="7" orient="horz" pos="471" userDrawn="1">
          <p15:clr>
            <a:srgbClr val="F26B43"/>
          </p15:clr>
        </p15:guide>
        <p15:guide id="8" orient="horz" pos="1139" userDrawn="1">
          <p15:clr>
            <a:srgbClr val="F26B43"/>
          </p15:clr>
        </p15:guide>
        <p15:guide id="9" orient="horz" pos="1457" userDrawn="1">
          <p15:clr>
            <a:srgbClr val="F26B43"/>
          </p15:clr>
        </p15:guide>
        <p15:guide id="10" orient="horz" pos="384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graeme@biggareconomics.co.uk"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A440FE-9EEF-4379-8D8D-CCDDC3891AA9}"/>
              </a:ext>
            </a:extLst>
          </p:cNvPr>
          <p:cNvSpPr>
            <a:spLocks noGrp="1"/>
          </p:cNvSpPr>
          <p:nvPr>
            <p:ph type="ctrTitle"/>
          </p:nvPr>
        </p:nvSpPr>
        <p:spPr>
          <a:xfrm>
            <a:off x="541338" y="1808163"/>
            <a:ext cx="5336948" cy="1035837"/>
          </a:xfrm>
        </p:spPr>
        <p:txBody>
          <a:bodyPr/>
          <a:lstStyle/>
          <a:p>
            <a:r>
              <a:rPr lang="en-GB" dirty="0"/>
              <a:t>The Economic Contribution of Aurora</a:t>
            </a:r>
          </a:p>
        </p:txBody>
      </p:sp>
      <p:sp>
        <p:nvSpPr>
          <p:cNvPr id="5" name="Subtitle 4">
            <a:extLst>
              <a:ext uri="{FF2B5EF4-FFF2-40B4-BE49-F238E27FC236}">
                <a16:creationId xmlns:a16="http://schemas.microsoft.com/office/drawing/2014/main" id="{CB97DE71-3D86-462C-8CF7-204B2AD4C12F}"/>
              </a:ext>
            </a:extLst>
          </p:cNvPr>
          <p:cNvSpPr>
            <a:spLocks noGrp="1"/>
          </p:cNvSpPr>
          <p:nvPr>
            <p:ph type="subTitle" idx="1"/>
          </p:nvPr>
        </p:nvSpPr>
        <p:spPr>
          <a:xfrm>
            <a:off x="541338" y="3429000"/>
            <a:ext cx="5996622" cy="2999232"/>
          </a:xfrm>
        </p:spPr>
        <p:txBody>
          <a:bodyPr/>
          <a:lstStyle/>
          <a:p>
            <a:r>
              <a:rPr lang="en-GB" sz="2400" dirty="0">
                <a:solidFill>
                  <a:schemeClr val="accent3"/>
                </a:solidFill>
              </a:rPr>
              <a:t>Key Findings</a:t>
            </a:r>
          </a:p>
          <a:p>
            <a:pPr lvl="1"/>
            <a:r>
              <a:rPr lang="en-GB" dirty="0"/>
              <a:t>March 2026</a:t>
            </a:r>
          </a:p>
          <a:p>
            <a:pPr lvl="1"/>
            <a:endParaRPr lang="en-GB" dirty="0"/>
          </a:p>
          <a:p>
            <a:pPr lvl="1">
              <a:lnSpc>
                <a:spcPct val="100000"/>
              </a:lnSpc>
            </a:pPr>
            <a:endParaRPr lang="en-GB" sz="1800" dirty="0"/>
          </a:p>
        </p:txBody>
      </p:sp>
      <p:sp>
        <p:nvSpPr>
          <p:cNvPr id="12" name="Picture Placeholder 11">
            <a:extLst>
              <a:ext uri="{FF2B5EF4-FFF2-40B4-BE49-F238E27FC236}">
                <a16:creationId xmlns:a16="http://schemas.microsoft.com/office/drawing/2014/main" id="{71CD6537-29E4-44A3-A630-14F8928343C5}"/>
              </a:ext>
            </a:extLst>
          </p:cNvPr>
          <p:cNvSpPr>
            <a:spLocks noGrp="1"/>
          </p:cNvSpPr>
          <p:nvPr>
            <p:ph type="pic" sz="quarter" idx="13"/>
          </p:nvPr>
        </p:nvSpPr>
        <p:spPr>
          <a:noFill/>
        </p:spPr>
        <p:txBody>
          <a:bodyPr/>
          <a:lstStyle/>
          <a:p>
            <a:endParaRPr lang="en-GB"/>
          </a:p>
        </p:txBody>
      </p:sp>
      <p:pic>
        <p:nvPicPr>
          <p:cNvPr id="2" name="Picture 1" descr="A white letter on a blue background&#10;&#10;AI-generated content may be incorrect.">
            <a:extLst>
              <a:ext uri="{FF2B5EF4-FFF2-40B4-BE49-F238E27FC236}">
                <a16:creationId xmlns:a16="http://schemas.microsoft.com/office/drawing/2014/main" id="{0C7D61D1-8AF2-FA6C-977F-386A14B007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8583" y="3840853"/>
            <a:ext cx="4033477" cy="1279787"/>
          </a:xfrm>
          <a:prstGeom prst="rect">
            <a:avLst/>
          </a:prstGeom>
        </p:spPr>
      </p:pic>
    </p:spTree>
    <p:extLst>
      <p:ext uri="{BB962C8B-B14F-4D97-AF65-F5344CB8AC3E}">
        <p14:creationId xmlns:p14="http://schemas.microsoft.com/office/powerpoint/2010/main" val="319112342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a:extLst>
            <a:ext uri="{FF2B5EF4-FFF2-40B4-BE49-F238E27FC236}">
              <a16:creationId xmlns:a16="http://schemas.microsoft.com/office/drawing/2014/main" id="{5C3EFB9F-C81B-C025-252A-3A221643E63C}"/>
            </a:ext>
          </a:extLst>
        </p:cNvPr>
        <p:cNvGrpSpPr/>
        <p:nvPr/>
      </p:nvGrpSpPr>
      <p:grpSpPr>
        <a:xfrm>
          <a:off x="0" y="0"/>
          <a:ext cx="0" cy="0"/>
          <a:chOff x="0" y="0"/>
          <a:chExt cx="0" cy="0"/>
        </a:xfrm>
      </p:grpSpPr>
      <p:sp>
        <p:nvSpPr>
          <p:cNvPr id="225" name="Google Shape;225;p5">
            <a:extLst>
              <a:ext uri="{FF2B5EF4-FFF2-40B4-BE49-F238E27FC236}">
                <a16:creationId xmlns:a16="http://schemas.microsoft.com/office/drawing/2014/main" id="{1F16FE0E-BFB9-A7CD-EC55-A4BB323D520C}"/>
              </a:ext>
            </a:extLst>
          </p:cNvPr>
          <p:cNvSpPr/>
          <p:nvPr/>
        </p:nvSpPr>
        <p:spPr>
          <a:xfrm>
            <a:off x="4129119" y="2555673"/>
            <a:ext cx="3594025" cy="3809647"/>
          </a:xfrm>
          <a:prstGeom prst="rect">
            <a:avLst/>
          </a:prstGeom>
          <a:solidFill>
            <a:schemeClr val="lt2"/>
          </a:solidFill>
          <a:ln>
            <a:noFill/>
          </a:ln>
        </p:spPr>
        <p:txBody>
          <a:bodyPr spcFirstLastPara="1" wrap="square" lIns="72000" tIns="72000" rIns="72000" bIns="72000" anchor="ctr" anchorCtr="0">
            <a:noAutofit/>
          </a:bodyPr>
          <a:lstStyle/>
          <a:p>
            <a:pPr marL="0" marR="0" lvl="0" indent="0" algn="ctr" rtl="0">
              <a:lnSpc>
                <a:spcPct val="110000"/>
              </a:lnSpc>
              <a:spcBef>
                <a:spcPts val="0"/>
              </a:spcBef>
              <a:spcAft>
                <a:spcPts val="0"/>
              </a:spcAft>
              <a:buNone/>
            </a:pPr>
            <a:endParaRPr sz="1600">
              <a:solidFill>
                <a:schemeClr val="accent6"/>
              </a:solidFill>
              <a:latin typeface="Heebo Medium"/>
              <a:ea typeface="Heebo Medium"/>
              <a:cs typeface="Heebo Medium"/>
              <a:sym typeface="Heebo"/>
            </a:endParaRPr>
          </a:p>
        </p:txBody>
      </p:sp>
      <p:sp>
        <p:nvSpPr>
          <p:cNvPr id="226" name="Google Shape;226;p5">
            <a:extLst>
              <a:ext uri="{FF2B5EF4-FFF2-40B4-BE49-F238E27FC236}">
                <a16:creationId xmlns:a16="http://schemas.microsoft.com/office/drawing/2014/main" id="{BB877424-59B6-BB12-74A9-7CCEAEAF3DEB}"/>
              </a:ext>
            </a:extLst>
          </p:cNvPr>
          <p:cNvSpPr/>
          <p:nvPr/>
        </p:nvSpPr>
        <p:spPr>
          <a:xfrm>
            <a:off x="8046559" y="2591659"/>
            <a:ext cx="3564701" cy="3809647"/>
          </a:xfrm>
          <a:prstGeom prst="rect">
            <a:avLst/>
          </a:prstGeom>
          <a:solidFill>
            <a:schemeClr val="lt2"/>
          </a:solidFill>
          <a:ln>
            <a:noFill/>
          </a:ln>
        </p:spPr>
        <p:txBody>
          <a:bodyPr spcFirstLastPara="1" wrap="square" lIns="72000" tIns="72000" rIns="72000" bIns="72000" anchor="ctr" anchorCtr="0">
            <a:noAutofit/>
          </a:bodyPr>
          <a:lstStyle/>
          <a:p>
            <a:pPr marL="0" marR="0" lvl="0" indent="0" algn="ctr" rtl="0">
              <a:lnSpc>
                <a:spcPct val="110000"/>
              </a:lnSpc>
              <a:spcBef>
                <a:spcPts val="0"/>
              </a:spcBef>
              <a:spcAft>
                <a:spcPts val="0"/>
              </a:spcAft>
              <a:buNone/>
            </a:pPr>
            <a:endParaRPr sz="1600">
              <a:solidFill>
                <a:schemeClr val="dk2"/>
              </a:solidFill>
              <a:latin typeface="Heebo Medium"/>
              <a:ea typeface="Heebo Medium"/>
              <a:cs typeface="Heebo Medium"/>
              <a:sym typeface="Heebo"/>
            </a:endParaRPr>
          </a:p>
        </p:txBody>
      </p:sp>
      <p:sp>
        <p:nvSpPr>
          <p:cNvPr id="227" name="Google Shape;227;p5">
            <a:extLst>
              <a:ext uri="{FF2B5EF4-FFF2-40B4-BE49-F238E27FC236}">
                <a16:creationId xmlns:a16="http://schemas.microsoft.com/office/drawing/2014/main" id="{12E5A4B5-C7D0-C031-E106-9BB6F6A442F3}"/>
              </a:ext>
            </a:extLst>
          </p:cNvPr>
          <p:cNvSpPr txBox="1">
            <a:spLocks noGrp="1"/>
          </p:cNvSpPr>
          <p:nvPr>
            <p:ph type="title"/>
          </p:nvPr>
        </p:nvSpPr>
        <p:spPr>
          <a:xfrm>
            <a:off x="541337" y="612625"/>
            <a:ext cx="11110912" cy="52166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3400"/>
              <a:buFont typeface="Heebo ExtraBold"/>
              <a:buNone/>
            </a:pPr>
            <a:r>
              <a:rPr lang="en-GB" dirty="0"/>
              <a:t>Licensing</a:t>
            </a:r>
            <a:endParaRPr dirty="0"/>
          </a:p>
        </p:txBody>
      </p:sp>
      <p:sp>
        <p:nvSpPr>
          <p:cNvPr id="228" name="Google Shape;228;p5">
            <a:extLst>
              <a:ext uri="{FF2B5EF4-FFF2-40B4-BE49-F238E27FC236}">
                <a16:creationId xmlns:a16="http://schemas.microsoft.com/office/drawing/2014/main" id="{A7939073-9D3D-30D6-9EB4-6B954D57CCEE}"/>
              </a:ext>
            </a:extLst>
          </p:cNvPr>
          <p:cNvSpPr txBox="1">
            <a:spLocks noGrp="1"/>
          </p:cNvSpPr>
          <p:nvPr>
            <p:ph type="ftr" idx="11"/>
          </p:nvPr>
        </p:nvSpPr>
        <p:spPr>
          <a:xfrm>
            <a:off x="541337" y="133201"/>
            <a:ext cx="5832475" cy="198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The Economic Contribution of Aurora - Key Findings</a:t>
            </a:r>
            <a:endParaRPr dirty="0"/>
          </a:p>
        </p:txBody>
      </p:sp>
      <p:sp>
        <p:nvSpPr>
          <p:cNvPr id="229" name="Google Shape;229;p5">
            <a:extLst>
              <a:ext uri="{FF2B5EF4-FFF2-40B4-BE49-F238E27FC236}">
                <a16:creationId xmlns:a16="http://schemas.microsoft.com/office/drawing/2014/main" id="{843F8C2F-CC2F-C286-681D-5EBB5763AF59}"/>
              </a:ext>
            </a:extLst>
          </p:cNvPr>
          <p:cNvSpPr txBox="1">
            <a:spLocks noGrp="1"/>
          </p:cNvSpPr>
          <p:nvPr>
            <p:ph type="sldNum" idx="12"/>
          </p:nvPr>
        </p:nvSpPr>
        <p:spPr>
          <a:xfrm>
            <a:off x="11389658" y="6526801"/>
            <a:ext cx="262591" cy="223623"/>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10</a:t>
            </a:fld>
            <a:endParaRPr/>
          </a:p>
        </p:txBody>
      </p:sp>
      <p:sp>
        <p:nvSpPr>
          <p:cNvPr id="230" name="Google Shape;230;p5">
            <a:extLst>
              <a:ext uri="{FF2B5EF4-FFF2-40B4-BE49-F238E27FC236}">
                <a16:creationId xmlns:a16="http://schemas.microsoft.com/office/drawing/2014/main" id="{64692344-6FF3-516B-C6FA-3715DE06052F}"/>
              </a:ext>
            </a:extLst>
          </p:cNvPr>
          <p:cNvSpPr txBox="1"/>
          <p:nvPr/>
        </p:nvSpPr>
        <p:spPr>
          <a:xfrm>
            <a:off x="7893185" y="1817619"/>
            <a:ext cx="260897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chemeClr val="accent3"/>
                </a:solidFill>
                <a:latin typeface="Heebo Black"/>
                <a:ea typeface="Heebo Black"/>
                <a:cs typeface="Heebo Black"/>
                <a:sym typeface="Heebo"/>
              </a:rPr>
              <a:t>500 Jobs</a:t>
            </a:r>
            <a:endParaRPr sz="1800" b="1" dirty="0">
              <a:solidFill>
                <a:schemeClr val="accent3"/>
              </a:solidFill>
              <a:latin typeface="Heebo Black"/>
              <a:ea typeface="Heebo Black"/>
              <a:cs typeface="Heebo Black"/>
              <a:sym typeface="Heebo"/>
            </a:endParaRPr>
          </a:p>
        </p:txBody>
      </p:sp>
      <p:sp>
        <p:nvSpPr>
          <p:cNvPr id="231" name="Google Shape;231;p5">
            <a:extLst>
              <a:ext uri="{FF2B5EF4-FFF2-40B4-BE49-F238E27FC236}">
                <a16:creationId xmlns:a16="http://schemas.microsoft.com/office/drawing/2014/main" id="{6DE46882-EA94-5668-B52E-88250DA79077}"/>
              </a:ext>
            </a:extLst>
          </p:cNvPr>
          <p:cNvSpPr txBox="1"/>
          <p:nvPr/>
        </p:nvSpPr>
        <p:spPr>
          <a:xfrm>
            <a:off x="4468664" y="1831536"/>
            <a:ext cx="23145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chemeClr val="accent3"/>
                </a:solidFill>
                <a:latin typeface="Heebo Black"/>
                <a:ea typeface="Heebo Black"/>
                <a:cs typeface="Heebo Black"/>
                <a:sym typeface="Heebo"/>
              </a:rPr>
              <a:t>€26m GVA</a:t>
            </a:r>
            <a:endParaRPr sz="1800" b="1" dirty="0">
              <a:solidFill>
                <a:schemeClr val="accent3"/>
              </a:solidFill>
              <a:latin typeface="Heebo Black"/>
              <a:ea typeface="Heebo Black"/>
              <a:cs typeface="Heebo Black"/>
              <a:sym typeface="Heebo"/>
            </a:endParaRPr>
          </a:p>
        </p:txBody>
      </p:sp>
      <p:sp>
        <p:nvSpPr>
          <p:cNvPr id="233" name="Google Shape;233;p5">
            <a:extLst>
              <a:ext uri="{FF2B5EF4-FFF2-40B4-BE49-F238E27FC236}">
                <a16:creationId xmlns:a16="http://schemas.microsoft.com/office/drawing/2014/main" id="{9BC39B07-16FA-E10F-B905-310A80B253DB}"/>
              </a:ext>
            </a:extLst>
          </p:cNvPr>
          <p:cNvSpPr/>
          <p:nvPr/>
        </p:nvSpPr>
        <p:spPr>
          <a:xfrm>
            <a:off x="277656" y="2598016"/>
            <a:ext cx="3564700" cy="3809647"/>
          </a:xfrm>
          <a:prstGeom prst="rect">
            <a:avLst/>
          </a:prstGeom>
          <a:solidFill>
            <a:schemeClr val="lt2"/>
          </a:solidFill>
          <a:ln>
            <a:noFill/>
          </a:ln>
        </p:spPr>
        <p:txBody>
          <a:bodyPr spcFirstLastPara="1" wrap="square" lIns="72000" tIns="72000" rIns="72000" bIns="72000" anchor="ctr" anchorCtr="0">
            <a:noAutofit/>
          </a:bodyPr>
          <a:lstStyle/>
          <a:p>
            <a:pPr marL="0" marR="0" lvl="0" indent="0" algn="ctr" rtl="0">
              <a:lnSpc>
                <a:spcPct val="110000"/>
              </a:lnSpc>
              <a:spcBef>
                <a:spcPts val="0"/>
              </a:spcBef>
              <a:spcAft>
                <a:spcPts val="0"/>
              </a:spcAft>
              <a:buNone/>
            </a:pPr>
            <a:endParaRPr sz="1600">
              <a:solidFill>
                <a:schemeClr val="dk2"/>
              </a:solidFill>
              <a:latin typeface="Heebo Medium"/>
              <a:ea typeface="Heebo Medium"/>
              <a:cs typeface="Heebo Medium"/>
              <a:sym typeface="Heebo"/>
            </a:endParaRPr>
          </a:p>
        </p:txBody>
      </p:sp>
      <p:pic>
        <p:nvPicPr>
          <p:cNvPr id="234" name="Google Shape;234;p5">
            <a:extLst>
              <a:ext uri="{FF2B5EF4-FFF2-40B4-BE49-F238E27FC236}">
                <a16:creationId xmlns:a16="http://schemas.microsoft.com/office/drawing/2014/main" id="{1DA72187-7EBB-FA62-2AB8-2A0A00252514}"/>
              </a:ext>
            </a:extLst>
          </p:cNvPr>
          <p:cNvPicPr preferRelativeResize="0"/>
          <p:nvPr/>
        </p:nvPicPr>
        <p:blipFill rotWithShape="1">
          <a:blip r:embed="rId3">
            <a:alphaModFix/>
          </a:blip>
          <a:srcRect/>
          <a:stretch/>
        </p:blipFill>
        <p:spPr>
          <a:xfrm>
            <a:off x="6491150" y="1121108"/>
            <a:ext cx="1540772" cy="1574007"/>
          </a:xfrm>
          <a:prstGeom prst="rect">
            <a:avLst/>
          </a:prstGeom>
          <a:noFill/>
          <a:ln>
            <a:noFill/>
          </a:ln>
        </p:spPr>
      </p:pic>
      <p:sp>
        <p:nvSpPr>
          <p:cNvPr id="235" name="Google Shape;235;p5">
            <a:extLst>
              <a:ext uri="{FF2B5EF4-FFF2-40B4-BE49-F238E27FC236}">
                <a16:creationId xmlns:a16="http://schemas.microsoft.com/office/drawing/2014/main" id="{0C5D4A39-1525-7F3D-9281-85B13C66C9B4}"/>
              </a:ext>
            </a:extLst>
          </p:cNvPr>
          <p:cNvSpPr txBox="1"/>
          <p:nvPr/>
        </p:nvSpPr>
        <p:spPr>
          <a:xfrm>
            <a:off x="332563" y="2691292"/>
            <a:ext cx="3564700" cy="37702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accent5"/>
                </a:solidFill>
                <a:latin typeface="Heebo Black"/>
                <a:ea typeface="Heebo Black"/>
                <a:cs typeface="Heebo Black"/>
                <a:sym typeface="Heebo"/>
              </a:rPr>
              <a:t>What is this Contribution?</a:t>
            </a:r>
            <a:endParaRPr dirty="0"/>
          </a:p>
          <a:p>
            <a:pPr marL="285750" marR="0" lvl="0" indent="-285750" algn="l" rtl="0">
              <a:spcBef>
                <a:spcPts val="600"/>
              </a:spcBef>
              <a:spcAft>
                <a:spcPts val="0"/>
              </a:spcAft>
              <a:buFont typeface="Wingdings" pitchFamily="2" charset="2"/>
              <a:buChar char="Ø"/>
            </a:pPr>
            <a:r>
              <a:rPr lang="en-GB" sz="1600" dirty="0">
                <a:solidFill>
                  <a:schemeClr val="accent5"/>
                </a:solidFill>
                <a:cs typeface="Heebo Medium"/>
                <a:sym typeface="Heebo"/>
              </a:rPr>
              <a:t>Aurora members develop intellectual property and technology as part of their research and development activity</a:t>
            </a:r>
          </a:p>
          <a:p>
            <a:pPr marL="285750" marR="0" lvl="0" indent="-285750" algn="l" rtl="0">
              <a:spcBef>
                <a:spcPts val="600"/>
              </a:spcBef>
              <a:spcAft>
                <a:spcPts val="0"/>
              </a:spcAft>
              <a:buFont typeface="Wingdings" pitchFamily="2" charset="2"/>
              <a:buChar char="Ø"/>
            </a:pPr>
            <a:r>
              <a:rPr lang="en-GB" sz="1600" dirty="0">
                <a:solidFill>
                  <a:schemeClr val="accent5"/>
                </a:solidFill>
                <a:cs typeface="Heebo Medium"/>
                <a:sym typeface="Heebo"/>
              </a:rPr>
              <a:t>This is often licensed to other companies – giving them the legal right to use it, increasing the turnover and economic activity supported from the licensed property</a:t>
            </a:r>
          </a:p>
          <a:p>
            <a:pPr marL="285750" marR="0" lvl="0" indent="-285750" algn="l" rtl="0">
              <a:spcBef>
                <a:spcPts val="600"/>
              </a:spcBef>
              <a:spcAft>
                <a:spcPts val="0"/>
              </a:spcAft>
              <a:buFont typeface="Wingdings" pitchFamily="2" charset="2"/>
              <a:buChar char="Ø"/>
            </a:pPr>
            <a:r>
              <a:rPr lang="en-GB" sz="1600" dirty="0">
                <a:solidFill>
                  <a:schemeClr val="accent5"/>
                </a:solidFill>
                <a:cs typeface="Heebo Medium"/>
                <a:sym typeface="Heebo"/>
              </a:rPr>
              <a:t>In turn, income is received by Aurora members in terms of royalty payments</a:t>
            </a:r>
          </a:p>
        </p:txBody>
      </p:sp>
      <p:cxnSp>
        <p:nvCxnSpPr>
          <p:cNvPr id="236" name="Google Shape;236;p5">
            <a:extLst>
              <a:ext uri="{FF2B5EF4-FFF2-40B4-BE49-F238E27FC236}">
                <a16:creationId xmlns:a16="http://schemas.microsoft.com/office/drawing/2014/main" id="{50933651-D9AB-C61F-EC8B-2322155A7737}"/>
              </a:ext>
            </a:extLst>
          </p:cNvPr>
          <p:cNvCxnSpPr/>
          <p:nvPr/>
        </p:nvCxnSpPr>
        <p:spPr>
          <a:xfrm rot="10800000" flipH="1">
            <a:off x="266842" y="2562943"/>
            <a:ext cx="3586327" cy="6647"/>
          </a:xfrm>
          <a:prstGeom prst="straightConnector1">
            <a:avLst/>
          </a:prstGeom>
          <a:noFill/>
          <a:ln w="57150" cap="flat" cmpd="sng">
            <a:solidFill>
              <a:schemeClr val="accent5"/>
            </a:solidFill>
            <a:prstDash val="solid"/>
            <a:miter lim="800000"/>
            <a:headEnd type="none" w="sm" len="sm"/>
            <a:tailEnd type="none" w="sm" len="sm"/>
          </a:ln>
        </p:spPr>
      </p:cxnSp>
      <p:cxnSp>
        <p:nvCxnSpPr>
          <p:cNvPr id="237" name="Google Shape;237;p5">
            <a:extLst>
              <a:ext uri="{FF2B5EF4-FFF2-40B4-BE49-F238E27FC236}">
                <a16:creationId xmlns:a16="http://schemas.microsoft.com/office/drawing/2014/main" id="{CCD057D3-61B2-CC6B-ACD3-D35B75CC58B5}"/>
              </a:ext>
            </a:extLst>
          </p:cNvPr>
          <p:cNvCxnSpPr/>
          <p:nvPr/>
        </p:nvCxnSpPr>
        <p:spPr>
          <a:xfrm>
            <a:off x="4164585" y="2569590"/>
            <a:ext cx="3595860" cy="0"/>
          </a:xfrm>
          <a:prstGeom prst="straightConnector1">
            <a:avLst/>
          </a:prstGeom>
          <a:noFill/>
          <a:ln w="57150" cap="flat" cmpd="sng">
            <a:solidFill>
              <a:schemeClr val="accent1"/>
            </a:solidFill>
            <a:prstDash val="solid"/>
            <a:miter lim="800000"/>
            <a:headEnd type="none" w="sm" len="sm"/>
            <a:tailEnd type="none" w="sm" len="sm"/>
          </a:ln>
        </p:spPr>
      </p:cxnSp>
      <p:sp>
        <p:nvSpPr>
          <p:cNvPr id="238" name="Google Shape;238;p5">
            <a:extLst>
              <a:ext uri="{FF2B5EF4-FFF2-40B4-BE49-F238E27FC236}">
                <a16:creationId xmlns:a16="http://schemas.microsoft.com/office/drawing/2014/main" id="{676EBF6D-D1BA-9B63-8157-0E3AE814FE24}"/>
              </a:ext>
            </a:extLst>
          </p:cNvPr>
          <p:cNvSpPr txBox="1"/>
          <p:nvPr/>
        </p:nvSpPr>
        <p:spPr>
          <a:xfrm>
            <a:off x="2264771" y="5381410"/>
            <a:ext cx="0" cy="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endParaRPr sz="1600">
              <a:solidFill>
                <a:schemeClr val="dk1"/>
              </a:solidFill>
              <a:latin typeface="Heebo Medium"/>
              <a:ea typeface="Heebo Medium"/>
              <a:cs typeface="Heebo Medium"/>
              <a:sym typeface="Heebo"/>
            </a:endParaRPr>
          </a:p>
        </p:txBody>
      </p:sp>
      <p:cxnSp>
        <p:nvCxnSpPr>
          <p:cNvPr id="239" name="Google Shape;239;p5">
            <a:extLst>
              <a:ext uri="{FF2B5EF4-FFF2-40B4-BE49-F238E27FC236}">
                <a16:creationId xmlns:a16="http://schemas.microsoft.com/office/drawing/2014/main" id="{D2719089-5D1C-E5AA-5A25-A223F35CACFB}"/>
              </a:ext>
            </a:extLst>
          </p:cNvPr>
          <p:cNvCxnSpPr/>
          <p:nvPr/>
        </p:nvCxnSpPr>
        <p:spPr>
          <a:xfrm>
            <a:off x="8046559" y="2557467"/>
            <a:ext cx="3581024" cy="0"/>
          </a:xfrm>
          <a:prstGeom prst="straightConnector1">
            <a:avLst/>
          </a:prstGeom>
          <a:noFill/>
          <a:ln w="57150" cap="flat" cmpd="sng">
            <a:solidFill>
              <a:schemeClr val="tx2"/>
            </a:solidFill>
            <a:prstDash val="solid"/>
            <a:miter lim="800000"/>
            <a:headEnd type="none" w="sm" len="sm"/>
            <a:tailEnd type="none" w="sm" len="sm"/>
          </a:ln>
        </p:spPr>
      </p:cxnSp>
      <p:sp>
        <p:nvSpPr>
          <p:cNvPr id="240" name="Google Shape;240;p5">
            <a:extLst>
              <a:ext uri="{FF2B5EF4-FFF2-40B4-BE49-F238E27FC236}">
                <a16:creationId xmlns:a16="http://schemas.microsoft.com/office/drawing/2014/main" id="{EF260D97-3D46-7DD1-5D95-49CE9DBE5F2D}"/>
              </a:ext>
            </a:extLst>
          </p:cNvPr>
          <p:cNvSpPr txBox="1"/>
          <p:nvPr/>
        </p:nvSpPr>
        <p:spPr>
          <a:xfrm>
            <a:off x="4275621" y="2700301"/>
            <a:ext cx="3373788" cy="907900"/>
          </a:xfrm>
          <a:prstGeom prst="rect">
            <a:avLst/>
          </a:prstGeom>
          <a:noFill/>
          <a:ln>
            <a:noFill/>
          </a:ln>
        </p:spPr>
        <p:txBody>
          <a:bodyPr spcFirstLastPara="1" wrap="square" lIns="91425" tIns="45700" rIns="91425" bIns="45700" anchor="t" anchorCtr="0">
            <a:spAutoFit/>
          </a:bodyPr>
          <a:lstStyle/>
          <a:p>
            <a:pPr lvl="0"/>
            <a:r>
              <a:rPr lang="en-GB" sz="1600" b="1" dirty="0">
                <a:solidFill>
                  <a:schemeClr val="accent1"/>
                </a:solidFill>
                <a:latin typeface="Heebo Black"/>
                <a:ea typeface="Heebo Black"/>
                <a:cs typeface="Heebo Black"/>
                <a:sym typeface="Heebo"/>
              </a:rPr>
              <a:t>Drivers of Contribution</a:t>
            </a:r>
            <a:endParaRPr lang="en-GB" sz="1600" dirty="0">
              <a:solidFill>
                <a:schemeClr val="accent1"/>
              </a:solidFill>
            </a:endParaRPr>
          </a:p>
          <a:p>
            <a:pPr marL="285750" marR="0" lvl="0" indent="-285750" algn="l" rtl="0">
              <a:spcBef>
                <a:spcPts val="600"/>
              </a:spcBef>
              <a:spcAft>
                <a:spcPts val="0"/>
              </a:spcAft>
              <a:buClr>
                <a:schemeClr val="accent1"/>
              </a:buClr>
              <a:buFont typeface="Wingdings" pitchFamily="2" charset="2"/>
              <a:buChar char="Ø"/>
            </a:pPr>
            <a:r>
              <a:rPr lang="en-GB" sz="1600" dirty="0">
                <a:solidFill>
                  <a:schemeClr val="accent1"/>
                </a:solidFill>
                <a:cs typeface="Heebo Medium"/>
                <a:sym typeface="Heebo"/>
              </a:rPr>
              <a:t>Value of income received by Aurora members</a:t>
            </a:r>
            <a:endParaRPr lang="en-GB" sz="1600" dirty="0">
              <a:solidFill>
                <a:schemeClr val="accent1"/>
              </a:solidFill>
              <a:cs typeface="Heebo Medium"/>
            </a:endParaRPr>
          </a:p>
        </p:txBody>
      </p:sp>
      <p:sp>
        <p:nvSpPr>
          <p:cNvPr id="241" name="Google Shape;241;p5">
            <a:extLst>
              <a:ext uri="{FF2B5EF4-FFF2-40B4-BE49-F238E27FC236}">
                <a16:creationId xmlns:a16="http://schemas.microsoft.com/office/drawing/2014/main" id="{9699A30D-823F-6EF1-EEDC-35FB6E85751B}"/>
              </a:ext>
            </a:extLst>
          </p:cNvPr>
          <p:cNvSpPr txBox="1"/>
          <p:nvPr/>
        </p:nvSpPr>
        <p:spPr>
          <a:xfrm>
            <a:off x="8075834" y="2700301"/>
            <a:ext cx="3373800"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tx2"/>
                </a:solidFill>
                <a:latin typeface="Heebo Black"/>
                <a:ea typeface="Heebo Black"/>
                <a:cs typeface="Heebo Black"/>
                <a:sym typeface="Heebo"/>
              </a:rPr>
              <a:t>Aurora Assumptions</a:t>
            </a:r>
            <a:endParaRPr dirty="0">
              <a:solidFill>
                <a:schemeClr val="tx2"/>
              </a:solidFill>
            </a:endParaRPr>
          </a:p>
          <a:p>
            <a:pPr marL="285750" marR="0" lvl="0" indent="-285750" algn="l" rtl="0">
              <a:spcBef>
                <a:spcPts val="600"/>
              </a:spcBef>
              <a:spcAft>
                <a:spcPts val="0"/>
              </a:spcAft>
              <a:buClr>
                <a:schemeClr val="accent2"/>
              </a:buClr>
              <a:buSzPts val="1600"/>
              <a:buFont typeface="Wingdings" pitchFamily="2" charset="2"/>
              <a:buChar char="Ø"/>
            </a:pPr>
            <a:r>
              <a:rPr lang="en-GB" sz="1600" dirty="0">
                <a:solidFill>
                  <a:schemeClr val="tx2"/>
                </a:solidFill>
                <a:cs typeface="Heebo Medium"/>
                <a:sym typeface="Heebo"/>
              </a:rPr>
              <a:t>€1 million received in royalties by Aurora members in 2024</a:t>
            </a:r>
          </a:p>
          <a:p>
            <a:pPr marL="285750" marR="0" lvl="0" indent="-285750" algn="l" rtl="0">
              <a:spcBef>
                <a:spcPts val="600"/>
              </a:spcBef>
              <a:spcAft>
                <a:spcPts val="0"/>
              </a:spcAft>
              <a:buClr>
                <a:schemeClr val="accent2"/>
              </a:buClr>
              <a:buSzPts val="1600"/>
              <a:buFont typeface="Wingdings" pitchFamily="2" charset="2"/>
              <a:buChar char="Ø"/>
            </a:pPr>
            <a:r>
              <a:rPr lang="en-GB" sz="1600" dirty="0">
                <a:solidFill>
                  <a:schemeClr val="tx2"/>
                </a:solidFill>
                <a:cs typeface="Heebo Medium"/>
                <a:sym typeface="Heebo"/>
              </a:rPr>
              <a:t>95% of the licence holders are based in Europe</a:t>
            </a:r>
            <a:endParaRPr sz="1600" dirty="0">
              <a:solidFill>
                <a:schemeClr val="tx2"/>
              </a:solidFill>
              <a:cs typeface="Heebo Medium"/>
              <a:sym typeface="Heebo"/>
            </a:endParaRPr>
          </a:p>
        </p:txBody>
      </p:sp>
      <p:pic>
        <p:nvPicPr>
          <p:cNvPr id="4" name="Picture 3" descr="A logo of a euro&#10;&#10;AI-generated content may be incorrect.">
            <a:extLst>
              <a:ext uri="{FF2B5EF4-FFF2-40B4-BE49-F238E27FC236}">
                <a16:creationId xmlns:a16="http://schemas.microsoft.com/office/drawing/2014/main" id="{EEE4CF78-8408-BCBB-DA8A-9469B5263F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3055" y="1117505"/>
            <a:ext cx="1400227" cy="1400227"/>
          </a:xfrm>
          <a:prstGeom prst="rect">
            <a:avLst/>
          </a:prstGeom>
        </p:spPr>
      </p:pic>
      <p:sp>
        <p:nvSpPr>
          <p:cNvPr id="5" name="TextBox 4">
            <a:extLst>
              <a:ext uri="{FF2B5EF4-FFF2-40B4-BE49-F238E27FC236}">
                <a16:creationId xmlns:a16="http://schemas.microsoft.com/office/drawing/2014/main" id="{6033C25D-9E6C-6DA2-7006-6C4D9C0D79C5}"/>
              </a:ext>
            </a:extLst>
          </p:cNvPr>
          <p:cNvSpPr txBox="1"/>
          <p:nvPr/>
        </p:nvSpPr>
        <p:spPr>
          <a:xfrm>
            <a:off x="426720" y="1735353"/>
            <a:ext cx="2602080" cy="654030"/>
          </a:xfrm>
          <a:prstGeom prst="rect">
            <a:avLst/>
          </a:prstGeom>
          <a:noFill/>
        </p:spPr>
        <p:txBody>
          <a:bodyPr wrap="square" lIns="0" tIns="0" rIns="0" bIns="0" rtlCol="0">
            <a:noAutofit/>
          </a:bodyPr>
          <a:lstStyle/>
          <a:p>
            <a:pPr algn="l">
              <a:lnSpc>
                <a:spcPct val="110000"/>
              </a:lnSpc>
            </a:pPr>
            <a:r>
              <a:rPr lang="en-GB" sz="2400" b="1" dirty="0">
                <a:solidFill>
                  <a:schemeClr val="accent3"/>
                </a:solidFill>
              </a:rPr>
              <a:t>Total Contribution:</a:t>
            </a:r>
          </a:p>
        </p:txBody>
      </p:sp>
      <p:sp>
        <p:nvSpPr>
          <p:cNvPr id="2" name="TextBox 1">
            <a:extLst>
              <a:ext uri="{FF2B5EF4-FFF2-40B4-BE49-F238E27FC236}">
                <a16:creationId xmlns:a16="http://schemas.microsoft.com/office/drawing/2014/main" id="{A27EF923-401F-A6A1-9E03-F1637819873C}"/>
              </a:ext>
            </a:extLst>
          </p:cNvPr>
          <p:cNvSpPr txBox="1"/>
          <p:nvPr/>
        </p:nvSpPr>
        <p:spPr>
          <a:xfrm>
            <a:off x="5401340" y="-701749"/>
            <a:ext cx="0" cy="0"/>
          </a:xfrm>
          <a:prstGeom prst="rect">
            <a:avLst/>
          </a:prstGeom>
          <a:noFill/>
        </p:spPr>
        <p:txBody>
          <a:bodyPr wrap="none" lIns="0" tIns="0" rIns="0" bIns="0" rtlCol="0">
            <a:noAutofit/>
          </a:bodyPr>
          <a:lstStyle/>
          <a:p>
            <a:pPr algn="l">
              <a:lnSpc>
                <a:spcPct val="110000"/>
              </a:lnSpc>
            </a:pPr>
            <a:endParaRPr lang="en-GB" sz="1600" dirty="0"/>
          </a:p>
        </p:txBody>
      </p:sp>
      <p:sp>
        <p:nvSpPr>
          <p:cNvPr id="3" name="TextBox 2">
            <a:extLst>
              <a:ext uri="{FF2B5EF4-FFF2-40B4-BE49-F238E27FC236}">
                <a16:creationId xmlns:a16="http://schemas.microsoft.com/office/drawing/2014/main" id="{103A9E12-9E53-5506-BADB-047E2970F5FF}"/>
              </a:ext>
            </a:extLst>
          </p:cNvPr>
          <p:cNvSpPr txBox="1"/>
          <p:nvPr/>
        </p:nvSpPr>
        <p:spPr>
          <a:xfrm>
            <a:off x="5315712" y="8363712"/>
            <a:ext cx="0" cy="0"/>
          </a:xfrm>
          <a:prstGeom prst="rect">
            <a:avLst/>
          </a:prstGeom>
          <a:noFill/>
        </p:spPr>
        <p:txBody>
          <a:bodyPr wrap="none" lIns="0" tIns="0" rIns="0" bIns="0" rtlCol="0">
            <a:noAutofit/>
          </a:bodyPr>
          <a:lstStyle/>
          <a:p>
            <a:pPr algn="l">
              <a:lnSpc>
                <a:spcPct val="110000"/>
              </a:lnSpc>
            </a:pPr>
            <a:endParaRPr lang="en-GB" sz="1600" dirty="0"/>
          </a:p>
        </p:txBody>
      </p:sp>
    </p:spTree>
    <p:extLst>
      <p:ext uri="{BB962C8B-B14F-4D97-AF65-F5344CB8AC3E}">
        <p14:creationId xmlns:p14="http://schemas.microsoft.com/office/powerpoint/2010/main" val="114053851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a:extLst>
            <a:ext uri="{FF2B5EF4-FFF2-40B4-BE49-F238E27FC236}">
              <a16:creationId xmlns:a16="http://schemas.microsoft.com/office/drawing/2014/main" id="{CFE61B0B-C61B-9884-F52A-748B70581F01}"/>
            </a:ext>
          </a:extLst>
        </p:cNvPr>
        <p:cNvGrpSpPr/>
        <p:nvPr/>
      </p:nvGrpSpPr>
      <p:grpSpPr>
        <a:xfrm>
          <a:off x="0" y="0"/>
          <a:ext cx="0" cy="0"/>
          <a:chOff x="0" y="0"/>
          <a:chExt cx="0" cy="0"/>
        </a:xfrm>
      </p:grpSpPr>
      <p:sp>
        <p:nvSpPr>
          <p:cNvPr id="225" name="Google Shape;225;p5">
            <a:extLst>
              <a:ext uri="{FF2B5EF4-FFF2-40B4-BE49-F238E27FC236}">
                <a16:creationId xmlns:a16="http://schemas.microsoft.com/office/drawing/2014/main" id="{0F609D7F-A7F8-AFC5-21FF-CE0E7FECEE4B}"/>
              </a:ext>
            </a:extLst>
          </p:cNvPr>
          <p:cNvSpPr/>
          <p:nvPr/>
        </p:nvSpPr>
        <p:spPr>
          <a:xfrm>
            <a:off x="4129119" y="2555673"/>
            <a:ext cx="3594025" cy="3809647"/>
          </a:xfrm>
          <a:prstGeom prst="rect">
            <a:avLst/>
          </a:prstGeom>
          <a:solidFill>
            <a:schemeClr val="lt2"/>
          </a:solidFill>
          <a:ln>
            <a:noFill/>
          </a:ln>
        </p:spPr>
        <p:txBody>
          <a:bodyPr spcFirstLastPara="1" wrap="square" lIns="72000" tIns="72000" rIns="72000" bIns="72000" anchor="ctr" anchorCtr="0">
            <a:noAutofit/>
          </a:bodyPr>
          <a:lstStyle/>
          <a:p>
            <a:pPr marL="0" marR="0" lvl="0" indent="0" algn="ctr" rtl="0">
              <a:lnSpc>
                <a:spcPct val="110000"/>
              </a:lnSpc>
              <a:spcBef>
                <a:spcPts val="0"/>
              </a:spcBef>
              <a:spcAft>
                <a:spcPts val="0"/>
              </a:spcAft>
              <a:buNone/>
            </a:pPr>
            <a:endParaRPr sz="1600">
              <a:solidFill>
                <a:schemeClr val="accent6"/>
              </a:solidFill>
              <a:latin typeface="Heebo Medium"/>
              <a:ea typeface="Heebo Medium"/>
              <a:cs typeface="Heebo Medium"/>
              <a:sym typeface="Heebo"/>
            </a:endParaRPr>
          </a:p>
        </p:txBody>
      </p:sp>
      <p:sp>
        <p:nvSpPr>
          <p:cNvPr id="226" name="Google Shape;226;p5">
            <a:extLst>
              <a:ext uri="{FF2B5EF4-FFF2-40B4-BE49-F238E27FC236}">
                <a16:creationId xmlns:a16="http://schemas.microsoft.com/office/drawing/2014/main" id="{62063DD7-B04E-3107-4971-2862B27A9B21}"/>
              </a:ext>
            </a:extLst>
          </p:cNvPr>
          <p:cNvSpPr/>
          <p:nvPr/>
        </p:nvSpPr>
        <p:spPr>
          <a:xfrm>
            <a:off x="8046559" y="2591659"/>
            <a:ext cx="3564701" cy="3809647"/>
          </a:xfrm>
          <a:prstGeom prst="rect">
            <a:avLst/>
          </a:prstGeom>
          <a:solidFill>
            <a:schemeClr val="lt2"/>
          </a:solidFill>
          <a:ln>
            <a:noFill/>
          </a:ln>
        </p:spPr>
        <p:txBody>
          <a:bodyPr spcFirstLastPara="1" wrap="square" lIns="72000" tIns="72000" rIns="72000" bIns="72000" anchor="ctr" anchorCtr="0">
            <a:noAutofit/>
          </a:bodyPr>
          <a:lstStyle/>
          <a:p>
            <a:pPr marL="0" marR="0" lvl="0" indent="0" algn="ctr" rtl="0">
              <a:lnSpc>
                <a:spcPct val="110000"/>
              </a:lnSpc>
              <a:spcBef>
                <a:spcPts val="0"/>
              </a:spcBef>
              <a:spcAft>
                <a:spcPts val="0"/>
              </a:spcAft>
              <a:buNone/>
            </a:pPr>
            <a:endParaRPr sz="1600">
              <a:solidFill>
                <a:schemeClr val="dk2"/>
              </a:solidFill>
              <a:latin typeface="Heebo Medium"/>
              <a:ea typeface="Heebo Medium"/>
              <a:cs typeface="Heebo Medium"/>
              <a:sym typeface="Heebo"/>
            </a:endParaRPr>
          </a:p>
        </p:txBody>
      </p:sp>
      <p:sp>
        <p:nvSpPr>
          <p:cNvPr id="227" name="Google Shape;227;p5">
            <a:extLst>
              <a:ext uri="{FF2B5EF4-FFF2-40B4-BE49-F238E27FC236}">
                <a16:creationId xmlns:a16="http://schemas.microsoft.com/office/drawing/2014/main" id="{0E957283-7474-61D5-B1BD-986FCA062A78}"/>
              </a:ext>
            </a:extLst>
          </p:cNvPr>
          <p:cNvSpPr txBox="1">
            <a:spLocks noGrp="1"/>
          </p:cNvSpPr>
          <p:nvPr>
            <p:ph type="title"/>
          </p:nvPr>
        </p:nvSpPr>
        <p:spPr>
          <a:xfrm>
            <a:off x="541337" y="612625"/>
            <a:ext cx="11110912" cy="52166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3400"/>
              <a:buFont typeface="Heebo ExtraBold"/>
              <a:buNone/>
            </a:pPr>
            <a:r>
              <a:rPr lang="en-GB" dirty="0"/>
              <a:t>Spin-outs and Start-ups</a:t>
            </a:r>
            <a:endParaRPr dirty="0"/>
          </a:p>
        </p:txBody>
      </p:sp>
      <p:sp>
        <p:nvSpPr>
          <p:cNvPr id="228" name="Google Shape;228;p5">
            <a:extLst>
              <a:ext uri="{FF2B5EF4-FFF2-40B4-BE49-F238E27FC236}">
                <a16:creationId xmlns:a16="http://schemas.microsoft.com/office/drawing/2014/main" id="{4B5F9AC5-C0AD-6AB9-4D4E-BE81EF556370}"/>
              </a:ext>
            </a:extLst>
          </p:cNvPr>
          <p:cNvSpPr txBox="1">
            <a:spLocks noGrp="1"/>
          </p:cNvSpPr>
          <p:nvPr>
            <p:ph type="ftr" idx="11"/>
          </p:nvPr>
        </p:nvSpPr>
        <p:spPr>
          <a:xfrm>
            <a:off x="541337" y="133201"/>
            <a:ext cx="5832475" cy="198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The Economic Contribution of Aurora - Key Findings</a:t>
            </a:r>
            <a:endParaRPr dirty="0"/>
          </a:p>
        </p:txBody>
      </p:sp>
      <p:sp>
        <p:nvSpPr>
          <p:cNvPr id="229" name="Google Shape;229;p5">
            <a:extLst>
              <a:ext uri="{FF2B5EF4-FFF2-40B4-BE49-F238E27FC236}">
                <a16:creationId xmlns:a16="http://schemas.microsoft.com/office/drawing/2014/main" id="{FCBA2C43-46D3-8B95-7903-284FD54DAFFC}"/>
              </a:ext>
            </a:extLst>
          </p:cNvPr>
          <p:cNvSpPr txBox="1">
            <a:spLocks noGrp="1"/>
          </p:cNvSpPr>
          <p:nvPr>
            <p:ph type="sldNum" idx="12"/>
          </p:nvPr>
        </p:nvSpPr>
        <p:spPr>
          <a:xfrm>
            <a:off x="11389658" y="6526801"/>
            <a:ext cx="262591" cy="223623"/>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11</a:t>
            </a:fld>
            <a:endParaRPr/>
          </a:p>
        </p:txBody>
      </p:sp>
      <p:sp>
        <p:nvSpPr>
          <p:cNvPr id="230" name="Google Shape;230;p5">
            <a:extLst>
              <a:ext uri="{FF2B5EF4-FFF2-40B4-BE49-F238E27FC236}">
                <a16:creationId xmlns:a16="http://schemas.microsoft.com/office/drawing/2014/main" id="{94666D8F-A888-9BEA-45AD-9A9D46FF35ED}"/>
              </a:ext>
            </a:extLst>
          </p:cNvPr>
          <p:cNvSpPr txBox="1"/>
          <p:nvPr/>
        </p:nvSpPr>
        <p:spPr>
          <a:xfrm>
            <a:off x="7893185" y="1817619"/>
            <a:ext cx="260897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chemeClr val="accent3"/>
                </a:solidFill>
                <a:latin typeface="Heebo Black"/>
                <a:ea typeface="Heebo Black"/>
                <a:cs typeface="Heebo Black"/>
                <a:sym typeface="Heebo"/>
              </a:rPr>
              <a:t>2,400 Jobs</a:t>
            </a:r>
            <a:endParaRPr sz="1800" b="1" dirty="0">
              <a:solidFill>
                <a:schemeClr val="accent3"/>
              </a:solidFill>
              <a:latin typeface="Heebo Black"/>
              <a:ea typeface="Heebo Black"/>
              <a:cs typeface="Heebo Black"/>
              <a:sym typeface="Heebo"/>
            </a:endParaRPr>
          </a:p>
        </p:txBody>
      </p:sp>
      <p:sp>
        <p:nvSpPr>
          <p:cNvPr id="231" name="Google Shape;231;p5">
            <a:extLst>
              <a:ext uri="{FF2B5EF4-FFF2-40B4-BE49-F238E27FC236}">
                <a16:creationId xmlns:a16="http://schemas.microsoft.com/office/drawing/2014/main" id="{C6502D52-6CD7-AAAB-AEC3-76EB1ADBCC67}"/>
              </a:ext>
            </a:extLst>
          </p:cNvPr>
          <p:cNvSpPr txBox="1"/>
          <p:nvPr/>
        </p:nvSpPr>
        <p:spPr>
          <a:xfrm>
            <a:off x="4468664" y="1831536"/>
            <a:ext cx="2314538"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chemeClr val="accent3"/>
                </a:solidFill>
                <a:latin typeface="Heebo Black"/>
                <a:ea typeface="Heebo Black"/>
                <a:cs typeface="Heebo Black"/>
                <a:sym typeface="Heebo"/>
              </a:rPr>
              <a:t>€196m GVA</a:t>
            </a:r>
            <a:endParaRPr sz="1800" b="1" dirty="0">
              <a:solidFill>
                <a:schemeClr val="accent3"/>
              </a:solidFill>
              <a:latin typeface="Heebo Black"/>
              <a:ea typeface="Heebo Black"/>
              <a:cs typeface="Heebo Black"/>
              <a:sym typeface="Heebo"/>
            </a:endParaRPr>
          </a:p>
        </p:txBody>
      </p:sp>
      <p:sp>
        <p:nvSpPr>
          <p:cNvPr id="233" name="Google Shape;233;p5">
            <a:extLst>
              <a:ext uri="{FF2B5EF4-FFF2-40B4-BE49-F238E27FC236}">
                <a16:creationId xmlns:a16="http://schemas.microsoft.com/office/drawing/2014/main" id="{28B9BBD1-D231-6A38-F56B-736035BDAF56}"/>
              </a:ext>
            </a:extLst>
          </p:cNvPr>
          <p:cNvSpPr/>
          <p:nvPr/>
        </p:nvSpPr>
        <p:spPr>
          <a:xfrm>
            <a:off x="277656" y="2598016"/>
            <a:ext cx="3564700" cy="3809647"/>
          </a:xfrm>
          <a:prstGeom prst="rect">
            <a:avLst/>
          </a:prstGeom>
          <a:solidFill>
            <a:schemeClr val="lt2"/>
          </a:solidFill>
          <a:ln>
            <a:noFill/>
          </a:ln>
        </p:spPr>
        <p:txBody>
          <a:bodyPr spcFirstLastPara="1" wrap="square" lIns="72000" tIns="72000" rIns="72000" bIns="72000" anchor="ctr" anchorCtr="0">
            <a:noAutofit/>
          </a:bodyPr>
          <a:lstStyle/>
          <a:p>
            <a:pPr marL="0" marR="0" lvl="0" indent="0" algn="ctr" rtl="0">
              <a:lnSpc>
                <a:spcPct val="110000"/>
              </a:lnSpc>
              <a:spcBef>
                <a:spcPts val="0"/>
              </a:spcBef>
              <a:spcAft>
                <a:spcPts val="0"/>
              </a:spcAft>
              <a:buNone/>
            </a:pPr>
            <a:endParaRPr sz="1600">
              <a:solidFill>
                <a:schemeClr val="dk2"/>
              </a:solidFill>
              <a:latin typeface="Heebo Medium"/>
              <a:ea typeface="Heebo Medium"/>
              <a:cs typeface="Heebo Medium"/>
              <a:sym typeface="Heebo"/>
            </a:endParaRPr>
          </a:p>
        </p:txBody>
      </p:sp>
      <p:pic>
        <p:nvPicPr>
          <p:cNvPr id="234" name="Google Shape;234;p5">
            <a:extLst>
              <a:ext uri="{FF2B5EF4-FFF2-40B4-BE49-F238E27FC236}">
                <a16:creationId xmlns:a16="http://schemas.microsoft.com/office/drawing/2014/main" id="{4D5FD9B0-F5CB-75D7-A75C-98EF63BDE92C}"/>
              </a:ext>
            </a:extLst>
          </p:cNvPr>
          <p:cNvPicPr preferRelativeResize="0"/>
          <p:nvPr/>
        </p:nvPicPr>
        <p:blipFill rotWithShape="1">
          <a:blip r:embed="rId3">
            <a:alphaModFix/>
          </a:blip>
          <a:srcRect/>
          <a:stretch/>
        </p:blipFill>
        <p:spPr>
          <a:xfrm>
            <a:off x="6491150" y="1121108"/>
            <a:ext cx="1540772" cy="1574007"/>
          </a:xfrm>
          <a:prstGeom prst="rect">
            <a:avLst/>
          </a:prstGeom>
          <a:noFill/>
          <a:ln>
            <a:noFill/>
          </a:ln>
        </p:spPr>
      </p:pic>
      <p:sp>
        <p:nvSpPr>
          <p:cNvPr id="235" name="Google Shape;235;p5">
            <a:extLst>
              <a:ext uri="{FF2B5EF4-FFF2-40B4-BE49-F238E27FC236}">
                <a16:creationId xmlns:a16="http://schemas.microsoft.com/office/drawing/2014/main" id="{BB305424-B813-CEB1-81C3-A94276ADD7A3}"/>
              </a:ext>
            </a:extLst>
          </p:cNvPr>
          <p:cNvSpPr txBox="1"/>
          <p:nvPr/>
        </p:nvSpPr>
        <p:spPr>
          <a:xfrm>
            <a:off x="409245" y="2721333"/>
            <a:ext cx="3373788" cy="34470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accent5"/>
                </a:solidFill>
                <a:latin typeface="Heebo Black"/>
                <a:ea typeface="Heebo Black"/>
                <a:cs typeface="Heebo Black"/>
                <a:sym typeface="Heebo"/>
              </a:rPr>
              <a:t>What is this Contribution?</a:t>
            </a:r>
            <a:endParaRPr dirty="0"/>
          </a:p>
          <a:p>
            <a:pPr marL="285750" marR="0" lvl="0" indent="-285750" algn="l" rtl="0">
              <a:spcBef>
                <a:spcPts val="600"/>
              </a:spcBef>
              <a:spcAft>
                <a:spcPts val="0"/>
              </a:spcAft>
              <a:buFont typeface="Wingdings" pitchFamily="2" charset="2"/>
              <a:buChar char="Ø"/>
            </a:pPr>
            <a:r>
              <a:rPr lang="en-GB" sz="1600" dirty="0">
                <a:solidFill>
                  <a:schemeClr val="accent5"/>
                </a:solidFill>
                <a:ea typeface="Heebo Medium"/>
                <a:cs typeface="Heebo Medium"/>
                <a:sym typeface="Heebo"/>
              </a:rPr>
              <a:t>With an experienced staff body and strong educational focus on entrepreneurship, Aurora members support their staff and students to start up, or spin out, their own businesses </a:t>
            </a:r>
          </a:p>
          <a:p>
            <a:pPr marL="285750" marR="0" lvl="0" indent="-285750" algn="l" rtl="0">
              <a:spcBef>
                <a:spcPts val="600"/>
              </a:spcBef>
              <a:spcAft>
                <a:spcPts val="0"/>
              </a:spcAft>
              <a:buFont typeface="Wingdings" pitchFamily="2" charset="2"/>
              <a:buChar char="Ø"/>
            </a:pPr>
            <a:r>
              <a:rPr lang="en-GB" sz="1600" dirty="0">
                <a:solidFill>
                  <a:schemeClr val="accent5"/>
                </a:solidFill>
                <a:cs typeface="Heebo Medium"/>
                <a:sym typeface="Heebo"/>
              </a:rPr>
              <a:t>This generates economic activity and supports employment – the realisation of which can be attributed to the support received from Aurora members</a:t>
            </a:r>
          </a:p>
        </p:txBody>
      </p:sp>
      <p:cxnSp>
        <p:nvCxnSpPr>
          <p:cNvPr id="236" name="Google Shape;236;p5">
            <a:extLst>
              <a:ext uri="{FF2B5EF4-FFF2-40B4-BE49-F238E27FC236}">
                <a16:creationId xmlns:a16="http://schemas.microsoft.com/office/drawing/2014/main" id="{21503850-EFB5-22D2-35FB-D8FBBA0A61E8}"/>
              </a:ext>
            </a:extLst>
          </p:cNvPr>
          <p:cNvCxnSpPr/>
          <p:nvPr/>
        </p:nvCxnSpPr>
        <p:spPr>
          <a:xfrm rot="10800000" flipH="1">
            <a:off x="266842" y="2562943"/>
            <a:ext cx="3586327" cy="6647"/>
          </a:xfrm>
          <a:prstGeom prst="straightConnector1">
            <a:avLst/>
          </a:prstGeom>
          <a:noFill/>
          <a:ln w="57150" cap="flat" cmpd="sng">
            <a:solidFill>
              <a:schemeClr val="accent5"/>
            </a:solidFill>
            <a:prstDash val="solid"/>
            <a:miter lim="800000"/>
            <a:headEnd type="none" w="sm" len="sm"/>
            <a:tailEnd type="none" w="sm" len="sm"/>
          </a:ln>
        </p:spPr>
      </p:cxnSp>
      <p:cxnSp>
        <p:nvCxnSpPr>
          <p:cNvPr id="237" name="Google Shape;237;p5">
            <a:extLst>
              <a:ext uri="{FF2B5EF4-FFF2-40B4-BE49-F238E27FC236}">
                <a16:creationId xmlns:a16="http://schemas.microsoft.com/office/drawing/2014/main" id="{01CF240E-0715-A132-86F4-A1B5BBD46BB1}"/>
              </a:ext>
            </a:extLst>
          </p:cNvPr>
          <p:cNvCxnSpPr/>
          <p:nvPr/>
        </p:nvCxnSpPr>
        <p:spPr>
          <a:xfrm>
            <a:off x="4164585" y="2569590"/>
            <a:ext cx="3595860" cy="0"/>
          </a:xfrm>
          <a:prstGeom prst="straightConnector1">
            <a:avLst/>
          </a:prstGeom>
          <a:noFill/>
          <a:ln w="57150" cap="flat" cmpd="sng">
            <a:solidFill>
              <a:schemeClr val="accent1"/>
            </a:solidFill>
            <a:prstDash val="solid"/>
            <a:miter lim="800000"/>
            <a:headEnd type="none" w="sm" len="sm"/>
            <a:tailEnd type="none" w="sm" len="sm"/>
          </a:ln>
        </p:spPr>
      </p:cxnSp>
      <p:sp>
        <p:nvSpPr>
          <p:cNvPr id="238" name="Google Shape;238;p5">
            <a:extLst>
              <a:ext uri="{FF2B5EF4-FFF2-40B4-BE49-F238E27FC236}">
                <a16:creationId xmlns:a16="http://schemas.microsoft.com/office/drawing/2014/main" id="{2C960A90-ABDC-94DA-8E39-BB1AA0A6F479}"/>
              </a:ext>
            </a:extLst>
          </p:cNvPr>
          <p:cNvSpPr txBox="1"/>
          <p:nvPr/>
        </p:nvSpPr>
        <p:spPr>
          <a:xfrm>
            <a:off x="2264771" y="5381410"/>
            <a:ext cx="0" cy="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endParaRPr sz="1600">
              <a:solidFill>
                <a:schemeClr val="dk1"/>
              </a:solidFill>
              <a:latin typeface="Heebo Medium"/>
              <a:ea typeface="Heebo Medium"/>
              <a:cs typeface="Heebo Medium"/>
              <a:sym typeface="Heebo"/>
            </a:endParaRPr>
          </a:p>
        </p:txBody>
      </p:sp>
      <p:cxnSp>
        <p:nvCxnSpPr>
          <p:cNvPr id="239" name="Google Shape;239;p5">
            <a:extLst>
              <a:ext uri="{FF2B5EF4-FFF2-40B4-BE49-F238E27FC236}">
                <a16:creationId xmlns:a16="http://schemas.microsoft.com/office/drawing/2014/main" id="{4584348E-4C31-E6CB-D222-7062B36EEA6E}"/>
              </a:ext>
            </a:extLst>
          </p:cNvPr>
          <p:cNvCxnSpPr/>
          <p:nvPr/>
        </p:nvCxnSpPr>
        <p:spPr>
          <a:xfrm>
            <a:off x="8046559" y="2557467"/>
            <a:ext cx="3581024" cy="0"/>
          </a:xfrm>
          <a:prstGeom prst="straightConnector1">
            <a:avLst/>
          </a:prstGeom>
          <a:noFill/>
          <a:ln w="57150" cap="flat" cmpd="sng">
            <a:solidFill>
              <a:schemeClr val="tx2"/>
            </a:solidFill>
            <a:prstDash val="solid"/>
            <a:miter lim="800000"/>
            <a:headEnd type="none" w="sm" len="sm"/>
            <a:tailEnd type="none" w="sm" len="sm"/>
          </a:ln>
        </p:spPr>
      </p:cxnSp>
      <p:sp>
        <p:nvSpPr>
          <p:cNvPr id="240" name="Google Shape;240;p5">
            <a:extLst>
              <a:ext uri="{FF2B5EF4-FFF2-40B4-BE49-F238E27FC236}">
                <a16:creationId xmlns:a16="http://schemas.microsoft.com/office/drawing/2014/main" id="{3A37001F-54F9-4368-A4B3-9E1DBFD16188}"/>
              </a:ext>
            </a:extLst>
          </p:cNvPr>
          <p:cNvSpPr txBox="1"/>
          <p:nvPr/>
        </p:nvSpPr>
        <p:spPr>
          <a:xfrm>
            <a:off x="4275621" y="2700301"/>
            <a:ext cx="3373788" cy="2292895"/>
          </a:xfrm>
          <a:prstGeom prst="rect">
            <a:avLst/>
          </a:prstGeom>
          <a:noFill/>
          <a:ln>
            <a:noFill/>
          </a:ln>
        </p:spPr>
        <p:txBody>
          <a:bodyPr spcFirstLastPara="1" wrap="square" lIns="91425" tIns="45700" rIns="91425" bIns="45700" anchor="t" anchorCtr="0">
            <a:spAutoFit/>
          </a:bodyPr>
          <a:lstStyle/>
          <a:p>
            <a:pPr lvl="0"/>
            <a:r>
              <a:rPr lang="en-GB" sz="1600" b="1" dirty="0">
                <a:solidFill>
                  <a:schemeClr val="accent1"/>
                </a:solidFill>
                <a:latin typeface="Heebo Black"/>
                <a:ea typeface="Heebo Black"/>
                <a:cs typeface="Heebo Black"/>
                <a:sym typeface="Heebo"/>
              </a:rPr>
              <a:t>Drivers of Contribution</a:t>
            </a:r>
            <a:endParaRPr lang="en-GB" sz="1600" dirty="0">
              <a:solidFill>
                <a:schemeClr val="accent1"/>
              </a:solidFill>
            </a:endParaRPr>
          </a:p>
          <a:p>
            <a:pPr marL="285750" marR="0" lvl="0" indent="-285750" algn="l" rtl="0">
              <a:spcBef>
                <a:spcPts val="600"/>
              </a:spcBef>
              <a:spcAft>
                <a:spcPts val="0"/>
              </a:spcAft>
              <a:buClr>
                <a:schemeClr val="accent1"/>
              </a:buClr>
              <a:buFont typeface="Wingdings" pitchFamily="2" charset="2"/>
              <a:buChar char="Ø"/>
            </a:pPr>
            <a:r>
              <a:rPr lang="en-GB" sz="1600" dirty="0">
                <a:solidFill>
                  <a:schemeClr val="accent1"/>
                </a:solidFill>
                <a:cs typeface="Heebo Medium"/>
                <a:sym typeface="Heebo"/>
              </a:rPr>
              <a:t>Number of spin-out and start-up companies supported by the company</a:t>
            </a:r>
          </a:p>
          <a:p>
            <a:pPr marL="285750" marR="0" lvl="0" indent="-285750" algn="l" rtl="0">
              <a:spcBef>
                <a:spcPts val="600"/>
              </a:spcBef>
              <a:spcAft>
                <a:spcPts val="0"/>
              </a:spcAft>
              <a:buClr>
                <a:schemeClr val="accent1"/>
              </a:buClr>
              <a:buFont typeface="Wingdings" pitchFamily="2" charset="2"/>
              <a:buChar char="Ø"/>
            </a:pPr>
            <a:r>
              <a:rPr lang="en-GB" sz="1600" dirty="0">
                <a:solidFill>
                  <a:schemeClr val="accent1"/>
                </a:solidFill>
                <a:cs typeface="Heebo Medium"/>
                <a:sym typeface="Heebo"/>
              </a:rPr>
              <a:t>Turnover and employment of the companies</a:t>
            </a:r>
          </a:p>
          <a:p>
            <a:pPr marL="285750" marR="0" lvl="0" indent="-285750" algn="l" rtl="0">
              <a:spcBef>
                <a:spcPts val="600"/>
              </a:spcBef>
              <a:spcAft>
                <a:spcPts val="0"/>
              </a:spcAft>
              <a:buClr>
                <a:schemeClr val="accent1"/>
              </a:buClr>
              <a:buFont typeface="Wingdings" pitchFamily="2" charset="2"/>
              <a:buChar char="Ø"/>
            </a:pPr>
            <a:r>
              <a:rPr lang="en-GB" sz="1600" dirty="0">
                <a:solidFill>
                  <a:schemeClr val="accent1"/>
                </a:solidFill>
                <a:cs typeface="Heebo Medium"/>
                <a:sym typeface="Heebo"/>
              </a:rPr>
              <a:t>Where the companies are based</a:t>
            </a:r>
            <a:endParaRPr lang="en-GB" sz="1600" dirty="0">
              <a:solidFill>
                <a:schemeClr val="accent1"/>
              </a:solidFill>
              <a:cs typeface="Heebo Medium"/>
            </a:endParaRPr>
          </a:p>
        </p:txBody>
      </p:sp>
      <p:sp>
        <p:nvSpPr>
          <p:cNvPr id="241" name="Google Shape;241;p5">
            <a:extLst>
              <a:ext uri="{FF2B5EF4-FFF2-40B4-BE49-F238E27FC236}">
                <a16:creationId xmlns:a16="http://schemas.microsoft.com/office/drawing/2014/main" id="{6C8787A4-68A3-50B5-B9FB-75B811168184}"/>
              </a:ext>
            </a:extLst>
          </p:cNvPr>
          <p:cNvSpPr txBox="1"/>
          <p:nvPr/>
        </p:nvSpPr>
        <p:spPr>
          <a:xfrm>
            <a:off x="8075834" y="2700301"/>
            <a:ext cx="3373800" cy="12310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tx2"/>
                </a:solidFill>
                <a:latin typeface="Heebo Black"/>
                <a:ea typeface="Heebo Black"/>
                <a:cs typeface="Heebo Black"/>
                <a:sym typeface="Heebo"/>
              </a:rPr>
              <a:t>Aurora Assumptions</a:t>
            </a:r>
            <a:endParaRPr dirty="0">
              <a:solidFill>
                <a:schemeClr val="tx2"/>
              </a:solidFill>
            </a:endParaRPr>
          </a:p>
          <a:p>
            <a:pPr marL="285750" marR="0" lvl="0" indent="-285750" algn="l" rtl="0">
              <a:spcBef>
                <a:spcPts val="600"/>
              </a:spcBef>
              <a:spcAft>
                <a:spcPts val="0"/>
              </a:spcAft>
              <a:buClr>
                <a:schemeClr val="accent2"/>
              </a:buClr>
              <a:buSzPts val="1600"/>
              <a:buFont typeface="Wingdings" pitchFamily="2" charset="2"/>
              <a:buChar char="Ø"/>
            </a:pPr>
            <a:r>
              <a:rPr lang="en-GB" sz="1600" dirty="0">
                <a:solidFill>
                  <a:schemeClr val="tx2"/>
                </a:solidFill>
                <a:cs typeface="Heebo Medium"/>
                <a:sym typeface="Heebo"/>
              </a:rPr>
              <a:t>240 spin-out and start-ups</a:t>
            </a:r>
          </a:p>
          <a:p>
            <a:pPr marL="285750" marR="0" lvl="0" indent="-285750" algn="l" rtl="0">
              <a:spcBef>
                <a:spcPts val="600"/>
              </a:spcBef>
              <a:spcAft>
                <a:spcPts val="0"/>
              </a:spcAft>
              <a:buClr>
                <a:schemeClr val="accent2"/>
              </a:buClr>
              <a:buSzPts val="1600"/>
              <a:buFont typeface="Wingdings" pitchFamily="2" charset="2"/>
              <a:buChar char="Ø"/>
            </a:pPr>
            <a:r>
              <a:rPr lang="en-GB" sz="1600" dirty="0">
                <a:solidFill>
                  <a:schemeClr val="tx2"/>
                </a:solidFill>
                <a:cs typeface="Heebo Medium"/>
                <a:sym typeface="Heebo"/>
              </a:rPr>
              <a:t>Around 900 staff employed in the businesses</a:t>
            </a:r>
            <a:endParaRPr b="1" dirty="0">
              <a:solidFill>
                <a:schemeClr val="tx2"/>
              </a:solidFill>
              <a:latin typeface="Heebo Black"/>
              <a:ea typeface="Heebo Black"/>
              <a:cs typeface="Heebo Black"/>
              <a:sym typeface="Heebo"/>
            </a:endParaRPr>
          </a:p>
        </p:txBody>
      </p:sp>
      <p:pic>
        <p:nvPicPr>
          <p:cNvPr id="4" name="Picture 3" descr="A logo of a euro&#10;&#10;AI-generated content may be incorrect.">
            <a:extLst>
              <a:ext uri="{FF2B5EF4-FFF2-40B4-BE49-F238E27FC236}">
                <a16:creationId xmlns:a16="http://schemas.microsoft.com/office/drawing/2014/main" id="{4E2FE935-A6D8-73BA-9B1E-5B274D36C2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3055" y="1117505"/>
            <a:ext cx="1400227" cy="1400227"/>
          </a:xfrm>
          <a:prstGeom prst="rect">
            <a:avLst/>
          </a:prstGeom>
        </p:spPr>
      </p:pic>
      <p:sp>
        <p:nvSpPr>
          <p:cNvPr id="5" name="TextBox 4">
            <a:extLst>
              <a:ext uri="{FF2B5EF4-FFF2-40B4-BE49-F238E27FC236}">
                <a16:creationId xmlns:a16="http://schemas.microsoft.com/office/drawing/2014/main" id="{18A9C549-B8A4-FFC4-5CF0-AE8EAAFC49E3}"/>
              </a:ext>
            </a:extLst>
          </p:cNvPr>
          <p:cNvSpPr txBox="1"/>
          <p:nvPr/>
        </p:nvSpPr>
        <p:spPr>
          <a:xfrm>
            <a:off x="409245" y="1735353"/>
            <a:ext cx="2619555" cy="654030"/>
          </a:xfrm>
          <a:prstGeom prst="rect">
            <a:avLst/>
          </a:prstGeom>
          <a:noFill/>
        </p:spPr>
        <p:txBody>
          <a:bodyPr wrap="square" lIns="0" tIns="0" rIns="0" bIns="0" rtlCol="0">
            <a:noAutofit/>
          </a:bodyPr>
          <a:lstStyle/>
          <a:p>
            <a:pPr algn="l">
              <a:lnSpc>
                <a:spcPct val="110000"/>
              </a:lnSpc>
            </a:pPr>
            <a:r>
              <a:rPr lang="en-GB" sz="2400" b="1" dirty="0">
                <a:solidFill>
                  <a:schemeClr val="accent3"/>
                </a:solidFill>
              </a:rPr>
              <a:t>Total Contribution:</a:t>
            </a:r>
          </a:p>
        </p:txBody>
      </p:sp>
    </p:spTree>
    <p:extLst>
      <p:ext uri="{BB962C8B-B14F-4D97-AF65-F5344CB8AC3E}">
        <p14:creationId xmlns:p14="http://schemas.microsoft.com/office/powerpoint/2010/main" val="42968206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a:extLst>
            <a:ext uri="{FF2B5EF4-FFF2-40B4-BE49-F238E27FC236}">
              <a16:creationId xmlns:a16="http://schemas.microsoft.com/office/drawing/2014/main" id="{F1F271A3-A14B-E7ED-67DE-D7F1E0963D4B}"/>
            </a:ext>
          </a:extLst>
        </p:cNvPr>
        <p:cNvGrpSpPr/>
        <p:nvPr/>
      </p:nvGrpSpPr>
      <p:grpSpPr>
        <a:xfrm>
          <a:off x="0" y="0"/>
          <a:ext cx="0" cy="0"/>
          <a:chOff x="0" y="0"/>
          <a:chExt cx="0" cy="0"/>
        </a:xfrm>
      </p:grpSpPr>
      <p:sp>
        <p:nvSpPr>
          <p:cNvPr id="225" name="Google Shape;225;p5">
            <a:extLst>
              <a:ext uri="{FF2B5EF4-FFF2-40B4-BE49-F238E27FC236}">
                <a16:creationId xmlns:a16="http://schemas.microsoft.com/office/drawing/2014/main" id="{067ABF55-9C93-3B4C-7C1D-C19FA4F4E66A}"/>
              </a:ext>
            </a:extLst>
          </p:cNvPr>
          <p:cNvSpPr/>
          <p:nvPr/>
        </p:nvSpPr>
        <p:spPr>
          <a:xfrm>
            <a:off x="4129119" y="2555673"/>
            <a:ext cx="3594025" cy="3809647"/>
          </a:xfrm>
          <a:prstGeom prst="rect">
            <a:avLst/>
          </a:prstGeom>
          <a:solidFill>
            <a:schemeClr val="lt2"/>
          </a:solidFill>
          <a:ln>
            <a:noFill/>
          </a:ln>
        </p:spPr>
        <p:txBody>
          <a:bodyPr spcFirstLastPara="1" wrap="square" lIns="72000" tIns="72000" rIns="72000" bIns="72000" anchor="ctr" anchorCtr="0">
            <a:noAutofit/>
          </a:bodyPr>
          <a:lstStyle/>
          <a:p>
            <a:pPr marL="0" marR="0" lvl="0" indent="0" algn="ctr" rtl="0">
              <a:lnSpc>
                <a:spcPct val="110000"/>
              </a:lnSpc>
              <a:spcBef>
                <a:spcPts val="0"/>
              </a:spcBef>
              <a:spcAft>
                <a:spcPts val="0"/>
              </a:spcAft>
              <a:buNone/>
            </a:pPr>
            <a:endParaRPr sz="1600">
              <a:solidFill>
                <a:schemeClr val="accent6"/>
              </a:solidFill>
              <a:latin typeface="Heebo Medium"/>
              <a:ea typeface="Heebo Medium"/>
              <a:cs typeface="Heebo Medium"/>
              <a:sym typeface="Heebo"/>
            </a:endParaRPr>
          </a:p>
        </p:txBody>
      </p:sp>
      <p:sp>
        <p:nvSpPr>
          <p:cNvPr id="226" name="Google Shape;226;p5">
            <a:extLst>
              <a:ext uri="{FF2B5EF4-FFF2-40B4-BE49-F238E27FC236}">
                <a16:creationId xmlns:a16="http://schemas.microsoft.com/office/drawing/2014/main" id="{6C02BF76-F0B0-BC2F-6C76-57C54184AE7A}"/>
              </a:ext>
            </a:extLst>
          </p:cNvPr>
          <p:cNvSpPr/>
          <p:nvPr/>
        </p:nvSpPr>
        <p:spPr>
          <a:xfrm>
            <a:off x="8046559" y="2591659"/>
            <a:ext cx="3564701" cy="3809647"/>
          </a:xfrm>
          <a:prstGeom prst="rect">
            <a:avLst/>
          </a:prstGeom>
          <a:solidFill>
            <a:schemeClr val="lt2"/>
          </a:solidFill>
          <a:ln>
            <a:noFill/>
          </a:ln>
        </p:spPr>
        <p:txBody>
          <a:bodyPr spcFirstLastPara="1" wrap="square" lIns="72000" tIns="72000" rIns="72000" bIns="72000" anchor="ctr" anchorCtr="0">
            <a:noAutofit/>
          </a:bodyPr>
          <a:lstStyle/>
          <a:p>
            <a:pPr marL="0" marR="0" lvl="0" indent="0" algn="ctr" rtl="0">
              <a:lnSpc>
                <a:spcPct val="110000"/>
              </a:lnSpc>
              <a:spcBef>
                <a:spcPts val="0"/>
              </a:spcBef>
              <a:spcAft>
                <a:spcPts val="0"/>
              </a:spcAft>
              <a:buNone/>
            </a:pPr>
            <a:endParaRPr sz="1600">
              <a:solidFill>
                <a:schemeClr val="dk2"/>
              </a:solidFill>
              <a:latin typeface="Heebo Medium"/>
              <a:ea typeface="Heebo Medium"/>
              <a:cs typeface="Heebo Medium"/>
              <a:sym typeface="Heebo"/>
            </a:endParaRPr>
          </a:p>
        </p:txBody>
      </p:sp>
      <p:sp>
        <p:nvSpPr>
          <p:cNvPr id="227" name="Google Shape;227;p5">
            <a:extLst>
              <a:ext uri="{FF2B5EF4-FFF2-40B4-BE49-F238E27FC236}">
                <a16:creationId xmlns:a16="http://schemas.microsoft.com/office/drawing/2014/main" id="{2AACD749-8A20-5514-86AF-098B6C1C5DF1}"/>
              </a:ext>
            </a:extLst>
          </p:cNvPr>
          <p:cNvSpPr txBox="1">
            <a:spLocks noGrp="1"/>
          </p:cNvSpPr>
          <p:nvPr>
            <p:ph type="title"/>
          </p:nvPr>
        </p:nvSpPr>
        <p:spPr>
          <a:xfrm>
            <a:off x="541337" y="612625"/>
            <a:ext cx="11110912" cy="52166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3400"/>
              <a:buFont typeface="Heebo ExtraBold"/>
              <a:buNone/>
            </a:pPr>
            <a:r>
              <a:rPr lang="en-GB" dirty="0"/>
              <a:t>Services to Businesses</a:t>
            </a:r>
            <a:endParaRPr dirty="0"/>
          </a:p>
        </p:txBody>
      </p:sp>
      <p:sp>
        <p:nvSpPr>
          <p:cNvPr id="228" name="Google Shape;228;p5">
            <a:extLst>
              <a:ext uri="{FF2B5EF4-FFF2-40B4-BE49-F238E27FC236}">
                <a16:creationId xmlns:a16="http://schemas.microsoft.com/office/drawing/2014/main" id="{10C047B9-55F9-2651-52F1-FC18E158BC59}"/>
              </a:ext>
            </a:extLst>
          </p:cNvPr>
          <p:cNvSpPr txBox="1">
            <a:spLocks noGrp="1"/>
          </p:cNvSpPr>
          <p:nvPr>
            <p:ph type="ftr" idx="11"/>
          </p:nvPr>
        </p:nvSpPr>
        <p:spPr>
          <a:xfrm>
            <a:off x="541337" y="133201"/>
            <a:ext cx="5832475" cy="198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a:t>The Economic Contribution of Aurora - Key Findings</a:t>
            </a:r>
            <a:endParaRPr/>
          </a:p>
        </p:txBody>
      </p:sp>
      <p:sp>
        <p:nvSpPr>
          <p:cNvPr id="229" name="Google Shape;229;p5">
            <a:extLst>
              <a:ext uri="{FF2B5EF4-FFF2-40B4-BE49-F238E27FC236}">
                <a16:creationId xmlns:a16="http://schemas.microsoft.com/office/drawing/2014/main" id="{405C7454-FD56-583E-FAAF-F0216BBA07AA}"/>
              </a:ext>
            </a:extLst>
          </p:cNvPr>
          <p:cNvSpPr txBox="1">
            <a:spLocks noGrp="1"/>
          </p:cNvSpPr>
          <p:nvPr>
            <p:ph type="sldNum" idx="12"/>
          </p:nvPr>
        </p:nvSpPr>
        <p:spPr>
          <a:xfrm>
            <a:off x="11389658" y="6526801"/>
            <a:ext cx="262591" cy="223623"/>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12</a:t>
            </a:fld>
            <a:endParaRPr/>
          </a:p>
        </p:txBody>
      </p:sp>
      <p:sp>
        <p:nvSpPr>
          <p:cNvPr id="230" name="Google Shape;230;p5">
            <a:extLst>
              <a:ext uri="{FF2B5EF4-FFF2-40B4-BE49-F238E27FC236}">
                <a16:creationId xmlns:a16="http://schemas.microsoft.com/office/drawing/2014/main" id="{0C8D9E23-3093-04DB-A356-90257B682A80}"/>
              </a:ext>
            </a:extLst>
          </p:cNvPr>
          <p:cNvSpPr txBox="1"/>
          <p:nvPr/>
        </p:nvSpPr>
        <p:spPr>
          <a:xfrm>
            <a:off x="7893185" y="1817619"/>
            <a:ext cx="260897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chemeClr val="accent3"/>
                </a:solidFill>
                <a:latin typeface="Heebo Black"/>
                <a:ea typeface="Heebo Black"/>
                <a:cs typeface="Heebo Black"/>
                <a:sym typeface="Heebo"/>
              </a:rPr>
              <a:t>1,300 Jobs</a:t>
            </a:r>
            <a:endParaRPr sz="1800" b="1" dirty="0">
              <a:solidFill>
                <a:schemeClr val="accent3"/>
              </a:solidFill>
              <a:latin typeface="Heebo Black"/>
              <a:ea typeface="Heebo Black"/>
              <a:cs typeface="Heebo Black"/>
              <a:sym typeface="Heebo"/>
            </a:endParaRPr>
          </a:p>
        </p:txBody>
      </p:sp>
      <p:sp>
        <p:nvSpPr>
          <p:cNvPr id="231" name="Google Shape;231;p5">
            <a:extLst>
              <a:ext uri="{FF2B5EF4-FFF2-40B4-BE49-F238E27FC236}">
                <a16:creationId xmlns:a16="http://schemas.microsoft.com/office/drawing/2014/main" id="{3438DE04-970B-657A-E6E4-CC0CC2F82801}"/>
              </a:ext>
            </a:extLst>
          </p:cNvPr>
          <p:cNvSpPr txBox="1"/>
          <p:nvPr/>
        </p:nvSpPr>
        <p:spPr>
          <a:xfrm>
            <a:off x="4468664" y="1831536"/>
            <a:ext cx="23145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chemeClr val="accent3"/>
                </a:solidFill>
                <a:latin typeface="Heebo Black"/>
                <a:ea typeface="Heebo Black"/>
                <a:cs typeface="Heebo Black"/>
                <a:sym typeface="Heebo"/>
              </a:rPr>
              <a:t>€701m GVA</a:t>
            </a:r>
            <a:endParaRPr sz="1800" b="1" dirty="0">
              <a:solidFill>
                <a:schemeClr val="accent3"/>
              </a:solidFill>
              <a:latin typeface="Heebo Black"/>
              <a:ea typeface="Heebo Black"/>
              <a:cs typeface="Heebo Black"/>
              <a:sym typeface="Heebo"/>
            </a:endParaRPr>
          </a:p>
        </p:txBody>
      </p:sp>
      <p:sp>
        <p:nvSpPr>
          <p:cNvPr id="233" name="Google Shape;233;p5">
            <a:extLst>
              <a:ext uri="{FF2B5EF4-FFF2-40B4-BE49-F238E27FC236}">
                <a16:creationId xmlns:a16="http://schemas.microsoft.com/office/drawing/2014/main" id="{382E8720-5036-7AFD-8E3D-9FB188CEBEFD}"/>
              </a:ext>
            </a:extLst>
          </p:cNvPr>
          <p:cNvSpPr/>
          <p:nvPr/>
        </p:nvSpPr>
        <p:spPr>
          <a:xfrm>
            <a:off x="277656" y="2598016"/>
            <a:ext cx="3564700" cy="3809647"/>
          </a:xfrm>
          <a:prstGeom prst="rect">
            <a:avLst/>
          </a:prstGeom>
          <a:solidFill>
            <a:schemeClr val="lt2"/>
          </a:solidFill>
          <a:ln>
            <a:noFill/>
          </a:ln>
        </p:spPr>
        <p:txBody>
          <a:bodyPr spcFirstLastPara="1" wrap="square" lIns="72000" tIns="72000" rIns="72000" bIns="72000" anchor="ctr" anchorCtr="0">
            <a:noAutofit/>
          </a:bodyPr>
          <a:lstStyle/>
          <a:p>
            <a:pPr marL="0" marR="0" lvl="0" indent="0" algn="ctr" rtl="0">
              <a:lnSpc>
                <a:spcPct val="110000"/>
              </a:lnSpc>
              <a:spcBef>
                <a:spcPts val="0"/>
              </a:spcBef>
              <a:spcAft>
                <a:spcPts val="0"/>
              </a:spcAft>
              <a:buNone/>
            </a:pPr>
            <a:endParaRPr sz="1600">
              <a:solidFill>
                <a:schemeClr val="dk2"/>
              </a:solidFill>
              <a:latin typeface="Heebo Medium"/>
              <a:ea typeface="Heebo Medium"/>
              <a:cs typeface="Heebo Medium"/>
              <a:sym typeface="Heebo"/>
            </a:endParaRPr>
          </a:p>
        </p:txBody>
      </p:sp>
      <p:pic>
        <p:nvPicPr>
          <p:cNvPr id="234" name="Google Shape;234;p5">
            <a:extLst>
              <a:ext uri="{FF2B5EF4-FFF2-40B4-BE49-F238E27FC236}">
                <a16:creationId xmlns:a16="http://schemas.microsoft.com/office/drawing/2014/main" id="{95B038E0-9209-A1BB-B980-41DD82B88BC4}"/>
              </a:ext>
            </a:extLst>
          </p:cNvPr>
          <p:cNvPicPr preferRelativeResize="0"/>
          <p:nvPr/>
        </p:nvPicPr>
        <p:blipFill rotWithShape="1">
          <a:blip r:embed="rId3">
            <a:alphaModFix/>
          </a:blip>
          <a:srcRect/>
          <a:stretch/>
        </p:blipFill>
        <p:spPr>
          <a:xfrm>
            <a:off x="6491150" y="1121108"/>
            <a:ext cx="1540772" cy="1574007"/>
          </a:xfrm>
          <a:prstGeom prst="rect">
            <a:avLst/>
          </a:prstGeom>
          <a:noFill/>
          <a:ln>
            <a:noFill/>
          </a:ln>
        </p:spPr>
      </p:pic>
      <p:sp>
        <p:nvSpPr>
          <p:cNvPr id="235" name="Google Shape;235;p5">
            <a:extLst>
              <a:ext uri="{FF2B5EF4-FFF2-40B4-BE49-F238E27FC236}">
                <a16:creationId xmlns:a16="http://schemas.microsoft.com/office/drawing/2014/main" id="{50DA5B29-7E05-4EA1-9B51-D5AB3D7764CE}"/>
              </a:ext>
            </a:extLst>
          </p:cNvPr>
          <p:cNvSpPr txBox="1"/>
          <p:nvPr/>
        </p:nvSpPr>
        <p:spPr>
          <a:xfrm>
            <a:off x="409245" y="2721333"/>
            <a:ext cx="3373788" cy="34470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accent5"/>
                </a:solidFill>
                <a:latin typeface="Heebo Black"/>
                <a:ea typeface="Heebo Black"/>
                <a:cs typeface="Heebo Black"/>
                <a:sym typeface="Heebo"/>
              </a:rPr>
              <a:t>What is this Contribution?</a:t>
            </a:r>
            <a:endParaRPr dirty="0"/>
          </a:p>
          <a:p>
            <a:pPr marL="285750" marR="0" lvl="0" indent="-285750" algn="l" rtl="0">
              <a:spcBef>
                <a:spcPts val="600"/>
              </a:spcBef>
              <a:spcAft>
                <a:spcPts val="0"/>
              </a:spcAft>
              <a:buFont typeface="Wingdings" pitchFamily="2" charset="2"/>
              <a:buChar char="Ø"/>
            </a:pPr>
            <a:r>
              <a:rPr lang="en-GB" sz="1600" dirty="0">
                <a:solidFill>
                  <a:schemeClr val="accent5"/>
                </a:solidFill>
                <a:ea typeface="Heebo Medium"/>
                <a:cs typeface="Heebo Medium"/>
                <a:sym typeface="Heebo"/>
              </a:rPr>
              <a:t>Aurora members support productivity and innovation in businesses by providing services such as consultancy, commissioned research, and access to specialist equipment and facilities at the university</a:t>
            </a:r>
          </a:p>
          <a:p>
            <a:pPr marL="285750" marR="0" lvl="0" indent="-285750" algn="l" rtl="0">
              <a:spcBef>
                <a:spcPts val="600"/>
              </a:spcBef>
              <a:spcAft>
                <a:spcPts val="0"/>
              </a:spcAft>
              <a:buFont typeface="Wingdings" pitchFamily="2" charset="2"/>
              <a:buChar char="Ø"/>
            </a:pPr>
            <a:r>
              <a:rPr lang="en-GB" sz="1600" dirty="0">
                <a:solidFill>
                  <a:schemeClr val="accent5"/>
                </a:solidFill>
                <a:ea typeface="Heebo Medium"/>
                <a:cs typeface="Heebo Medium"/>
                <a:sym typeface="Heebo"/>
              </a:rPr>
              <a:t>The outputs of these services enable businesses to increase productivity, develop new products and services, or improve existing ones</a:t>
            </a:r>
          </a:p>
        </p:txBody>
      </p:sp>
      <p:cxnSp>
        <p:nvCxnSpPr>
          <p:cNvPr id="236" name="Google Shape;236;p5">
            <a:extLst>
              <a:ext uri="{FF2B5EF4-FFF2-40B4-BE49-F238E27FC236}">
                <a16:creationId xmlns:a16="http://schemas.microsoft.com/office/drawing/2014/main" id="{4687FE52-F775-5800-936E-BCD013458FCA}"/>
              </a:ext>
            </a:extLst>
          </p:cNvPr>
          <p:cNvCxnSpPr/>
          <p:nvPr/>
        </p:nvCxnSpPr>
        <p:spPr>
          <a:xfrm rot="10800000" flipH="1">
            <a:off x="266842" y="2562943"/>
            <a:ext cx="3586327" cy="6647"/>
          </a:xfrm>
          <a:prstGeom prst="straightConnector1">
            <a:avLst/>
          </a:prstGeom>
          <a:noFill/>
          <a:ln w="57150" cap="flat" cmpd="sng">
            <a:solidFill>
              <a:schemeClr val="accent5"/>
            </a:solidFill>
            <a:prstDash val="solid"/>
            <a:miter lim="800000"/>
            <a:headEnd type="none" w="sm" len="sm"/>
            <a:tailEnd type="none" w="sm" len="sm"/>
          </a:ln>
        </p:spPr>
      </p:cxnSp>
      <p:cxnSp>
        <p:nvCxnSpPr>
          <p:cNvPr id="237" name="Google Shape;237;p5">
            <a:extLst>
              <a:ext uri="{FF2B5EF4-FFF2-40B4-BE49-F238E27FC236}">
                <a16:creationId xmlns:a16="http://schemas.microsoft.com/office/drawing/2014/main" id="{285201FF-45AE-824D-CE66-707177727842}"/>
              </a:ext>
            </a:extLst>
          </p:cNvPr>
          <p:cNvCxnSpPr/>
          <p:nvPr/>
        </p:nvCxnSpPr>
        <p:spPr>
          <a:xfrm>
            <a:off x="4164585" y="2569590"/>
            <a:ext cx="3595860" cy="0"/>
          </a:xfrm>
          <a:prstGeom prst="straightConnector1">
            <a:avLst/>
          </a:prstGeom>
          <a:noFill/>
          <a:ln w="57150" cap="flat" cmpd="sng">
            <a:solidFill>
              <a:schemeClr val="accent1"/>
            </a:solidFill>
            <a:prstDash val="solid"/>
            <a:miter lim="800000"/>
            <a:headEnd type="none" w="sm" len="sm"/>
            <a:tailEnd type="none" w="sm" len="sm"/>
          </a:ln>
        </p:spPr>
      </p:cxnSp>
      <p:sp>
        <p:nvSpPr>
          <p:cNvPr id="238" name="Google Shape;238;p5">
            <a:extLst>
              <a:ext uri="{FF2B5EF4-FFF2-40B4-BE49-F238E27FC236}">
                <a16:creationId xmlns:a16="http://schemas.microsoft.com/office/drawing/2014/main" id="{D8746435-24ED-727F-A627-07DF53E3DFAD}"/>
              </a:ext>
            </a:extLst>
          </p:cNvPr>
          <p:cNvSpPr txBox="1"/>
          <p:nvPr/>
        </p:nvSpPr>
        <p:spPr>
          <a:xfrm>
            <a:off x="2264771" y="5381410"/>
            <a:ext cx="0" cy="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endParaRPr sz="1600">
              <a:solidFill>
                <a:schemeClr val="dk1"/>
              </a:solidFill>
              <a:latin typeface="Heebo Medium"/>
              <a:ea typeface="Heebo Medium"/>
              <a:cs typeface="Heebo Medium"/>
              <a:sym typeface="Heebo"/>
            </a:endParaRPr>
          </a:p>
        </p:txBody>
      </p:sp>
      <p:cxnSp>
        <p:nvCxnSpPr>
          <p:cNvPr id="239" name="Google Shape;239;p5">
            <a:extLst>
              <a:ext uri="{FF2B5EF4-FFF2-40B4-BE49-F238E27FC236}">
                <a16:creationId xmlns:a16="http://schemas.microsoft.com/office/drawing/2014/main" id="{FE0FEA5C-EE31-D040-E51D-F12981B1A7F5}"/>
              </a:ext>
            </a:extLst>
          </p:cNvPr>
          <p:cNvCxnSpPr/>
          <p:nvPr/>
        </p:nvCxnSpPr>
        <p:spPr>
          <a:xfrm>
            <a:off x="8046559" y="2557467"/>
            <a:ext cx="3581024" cy="0"/>
          </a:xfrm>
          <a:prstGeom prst="straightConnector1">
            <a:avLst/>
          </a:prstGeom>
          <a:noFill/>
          <a:ln w="57150" cap="flat" cmpd="sng">
            <a:solidFill>
              <a:schemeClr val="tx2"/>
            </a:solidFill>
            <a:prstDash val="solid"/>
            <a:miter lim="800000"/>
            <a:headEnd type="none" w="sm" len="sm"/>
            <a:tailEnd type="none" w="sm" len="sm"/>
          </a:ln>
        </p:spPr>
      </p:cxnSp>
      <p:sp>
        <p:nvSpPr>
          <p:cNvPr id="240" name="Google Shape;240;p5">
            <a:extLst>
              <a:ext uri="{FF2B5EF4-FFF2-40B4-BE49-F238E27FC236}">
                <a16:creationId xmlns:a16="http://schemas.microsoft.com/office/drawing/2014/main" id="{B333F27B-7B5B-CE17-B885-197FC9260556}"/>
              </a:ext>
            </a:extLst>
          </p:cNvPr>
          <p:cNvSpPr txBox="1"/>
          <p:nvPr/>
        </p:nvSpPr>
        <p:spPr>
          <a:xfrm>
            <a:off x="4275621" y="2700301"/>
            <a:ext cx="3373788" cy="907900"/>
          </a:xfrm>
          <a:prstGeom prst="rect">
            <a:avLst/>
          </a:prstGeom>
          <a:noFill/>
          <a:ln>
            <a:noFill/>
          </a:ln>
        </p:spPr>
        <p:txBody>
          <a:bodyPr spcFirstLastPara="1" wrap="square" lIns="91425" tIns="45700" rIns="91425" bIns="45700" anchor="t" anchorCtr="0">
            <a:spAutoFit/>
          </a:bodyPr>
          <a:lstStyle/>
          <a:p>
            <a:pPr lvl="0"/>
            <a:r>
              <a:rPr lang="en-GB" sz="1600" b="1" dirty="0">
                <a:solidFill>
                  <a:schemeClr val="accent1"/>
                </a:solidFill>
                <a:latin typeface="Heebo Black"/>
                <a:ea typeface="Heebo Black"/>
                <a:cs typeface="Heebo Black"/>
                <a:sym typeface="Heebo"/>
              </a:rPr>
              <a:t>Drivers of Contribution</a:t>
            </a:r>
            <a:endParaRPr lang="en-GB" sz="1600" dirty="0">
              <a:solidFill>
                <a:schemeClr val="accent1"/>
              </a:solidFill>
            </a:endParaRPr>
          </a:p>
          <a:p>
            <a:pPr marL="285750" lvl="0" indent="-285750">
              <a:spcBef>
                <a:spcPts val="600"/>
              </a:spcBef>
              <a:buClr>
                <a:schemeClr val="accent1"/>
              </a:buClr>
              <a:buFont typeface="Wingdings" pitchFamily="2" charset="2"/>
              <a:buChar char="Ø"/>
            </a:pPr>
            <a:r>
              <a:rPr lang="en-GB" sz="1600" dirty="0">
                <a:solidFill>
                  <a:schemeClr val="accent1"/>
                </a:solidFill>
                <a:cs typeface="Heebo Medium"/>
                <a:sym typeface="Heebo"/>
              </a:rPr>
              <a:t>Value of income received by Aurora members</a:t>
            </a:r>
            <a:endParaRPr lang="en-GB" sz="1600" dirty="0">
              <a:solidFill>
                <a:schemeClr val="accent1"/>
              </a:solidFill>
              <a:cs typeface="Heebo Medium"/>
            </a:endParaRPr>
          </a:p>
        </p:txBody>
      </p:sp>
      <p:sp>
        <p:nvSpPr>
          <p:cNvPr id="241" name="Google Shape;241;p5">
            <a:extLst>
              <a:ext uri="{FF2B5EF4-FFF2-40B4-BE49-F238E27FC236}">
                <a16:creationId xmlns:a16="http://schemas.microsoft.com/office/drawing/2014/main" id="{F37D59D6-BDE4-CB4A-A919-BEDBEC709D74}"/>
              </a:ext>
            </a:extLst>
          </p:cNvPr>
          <p:cNvSpPr txBox="1"/>
          <p:nvPr/>
        </p:nvSpPr>
        <p:spPr>
          <a:xfrm>
            <a:off x="8075834" y="2700301"/>
            <a:ext cx="3373800" cy="90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tx2"/>
                </a:solidFill>
                <a:latin typeface="Heebo Black"/>
                <a:ea typeface="Heebo Black"/>
                <a:cs typeface="Heebo Black"/>
                <a:sym typeface="Heebo"/>
              </a:rPr>
              <a:t>Aurora Assumptions</a:t>
            </a:r>
            <a:endParaRPr dirty="0">
              <a:solidFill>
                <a:schemeClr val="tx2"/>
              </a:solidFill>
            </a:endParaRPr>
          </a:p>
          <a:p>
            <a:pPr marL="285750" marR="0" lvl="0" indent="-285750" algn="l" rtl="0">
              <a:spcBef>
                <a:spcPts val="600"/>
              </a:spcBef>
              <a:spcAft>
                <a:spcPts val="0"/>
              </a:spcAft>
              <a:buClr>
                <a:schemeClr val="accent2"/>
              </a:buClr>
              <a:buSzPts val="1600"/>
              <a:buFont typeface="Wingdings" pitchFamily="2" charset="2"/>
              <a:buChar char="Ø"/>
            </a:pPr>
            <a:r>
              <a:rPr lang="en-GB" sz="1600" dirty="0">
                <a:solidFill>
                  <a:schemeClr val="tx2"/>
                </a:solidFill>
                <a:cs typeface="Heebo Medium"/>
                <a:sym typeface="Heebo"/>
              </a:rPr>
              <a:t>Income of €79 million received by Aurora members in 2024</a:t>
            </a:r>
            <a:endParaRPr b="1" dirty="0">
              <a:solidFill>
                <a:schemeClr val="tx2"/>
              </a:solidFill>
              <a:latin typeface="Heebo Black"/>
              <a:ea typeface="Heebo Black"/>
              <a:cs typeface="Heebo Black"/>
              <a:sym typeface="Heebo"/>
            </a:endParaRPr>
          </a:p>
        </p:txBody>
      </p:sp>
      <p:pic>
        <p:nvPicPr>
          <p:cNvPr id="4" name="Picture 3" descr="A logo of a euro&#10;&#10;AI-generated content may be incorrect.">
            <a:extLst>
              <a:ext uri="{FF2B5EF4-FFF2-40B4-BE49-F238E27FC236}">
                <a16:creationId xmlns:a16="http://schemas.microsoft.com/office/drawing/2014/main" id="{F9431365-72CA-5D76-A64A-A8FD7C9DD8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3055" y="1117505"/>
            <a:ext cx="1400227" cy="1400227"/>
          </a:xfrm>
          <a:prstGeom prst="rect">
            <a:avLst/>
          </a:prstGeom>
        </p:spPr>
      </p:pic>
      <p:sp>
        <p:nvSpPr>
          <p:cNvPr id="5" name="TextBox 4">
            <a:extLst>
              <a:ext uri="{FF2B5EF4-FFF2-40B4-BE49-F238E27FC236}">
                <a16:creationId xmlns:a16="http://schemas.microsoft.com/office/drawing/2014/main" id="{3AA0B648-0797-0D40-717D-F640701D7E7A}"/>
              </a:ext>
            </a:extLst>
          </p:cNvPr>
          <p:cNvSpPr txBox="1"/>
          <p:nvPr/>
        </p:nvSpPr>
        <p:spPr>
          <a:xfrm>
            <a:off x="409245" y="1735353"/>
            <a:ext cx="2619555" cy="654030"/>
          </a:xfrm>
          <a:prstGeom prst="rect">
            <a:avLst/>
          </a:prstGeom>
          <a:noFill/>
        </p:spPr>
        <p:txBody>
          <a:bodyPr wrap="square" lIns="0" tIns="0" rIns="0" bIns="0" rtlCol="0">
            <a:noAutofit/>
          </a:bodyPr>
          <a:lstStyle/>
          <a:p>
            <a:pPr algn="l">
              <a:lnSpc>
                <a:spcPct val="110000"/>
              </a:lnSpc>
            </a:pPr>
            <a:r>
              <a:rPr lang="en-GB" sz="2400" b="1" dirty="0">
                <a:solidFill>
                  <a:schemeClr val="accent3"/>
                </a:solidFill>
              </a:rPr>
              <a:t>Total Contribution:</a:t>
            </a:r>
          </a:p>
        </p:txBody>
      </p:sp>
    </p:spTree>
    <p:extLst>
      <p:ext uri="{BB962C8B-B14F-4D97-AF65-F5344CB8AC3E}">
        <p14:creationId xmlns:p14="http://schemas.microsoft.com/office/powerpoint/2010/main" val="173249723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a:extLst>
            <a:ext uri="{FF2B5EF4-FFF2-40B4-BE49-F238E27FC236}">
              <a16:creationId xmlns:a16="http://schemas.microsoft.com/office/drawing/2014/main" id="{B35EC30D-6C0A-AA2B-C715-68BDBF37C9E2}"/>
            </a:ext>
          </a:extLst>
        </p:cNvPr>
        <p:cNvGrpSpPr/>
        <p:nvPr/>
      </p:nvGrpSpPr>
      <p:grpSpPr>
        <a:xfrm>
          <a:off x="0" y="0"/>
          <a:ext cx="0" cy="0"/>
          <a:chOff x="0" y="0"/>
          <a:chExt cx="0" cy="0"/>
        </a:xfrm>
      </p:grpSpPr>
      <p:sp>
        <p:nvSpPr>
          <p:cNvPr id="225" name="Google Shape;225;p5">
            <a:extLst>
              <a:ext uri="{FF2B5EF4-FFF2-40B4-BE49-F238E27FC236}">
                <a16:creationId xmlns:a16="http://schemas.microsoft.com/office/drawing/2014/main" id="{1308E7D8-C4A9-6414-72B0-C19093FEA7C7}"/>
              </a:ext>
            </a:extLst>
          </p:cNvPr>
          <p:cNvSpPr/>
          <p:nvPr/>
        </p:nvSpPr>
        <p:spPr>
          <a:xfrm>
            <a:off x="4129119" y="2555673"/>
            <a:ext cx="3594025" cy="3809647"/>
          </a:xfrm>
          <a:prstGeom prst="rect">
            <a:avLst/>
          </a:prstGeom>
          <a:solidFill>
            <a:schemeClr val="lt2"/>
          </a:solidFill>
          <a:ln>
            <a:noFill/>
          </a:ln>
        </p:spPr>
        <p:txBody>
          <a:bodyPr spcFirstLastPara="1" wrap="square" lIns="72000" tIns="72000" rIns="72000" bIns="72000" anchor="ctr" anchorCtr="0">
            <a:noAutofit/>
          </a:bodyPr>
          <a:lstStyle/>
          <a:p>
            <a:pPr marL="0" marR="0" lvl="0" indent="0" algn="ctr" rtl="0">
              <a:lnSpc>
                <a:spcPct val="110000"/>
              </a:lnSpc>
              <a:spcBef>
                <a:spcPts val="0"/>
              </a:spcBef>
              <a:spcAft>
                <a:spcPts val="0"/>
              </a:spcAft>
              <a:buNone/>
            </a:pPr>
            <a:endParaRPr sz="1600">
              <a:solidFill>
                <a:schemeClr val="accent6"/>
              </a:solidFill>
              <a:latin typeface="Heebo Medium"/>
              <a:ea typeface="Heebo Medium"/>
              <a:cs typeface="Heebo Medium"/>
              <a:sym typeface="Heebo"/>
            </a:endParaRPr>
          </a:p>
        </p:txBody>
      </p:sp>
      <p:sp>
        <p:nvSpPr>
          <p:cNvPr id="226" name="Google Shape;226;p5">
            <a:extLst>
              <a:ext uri="{FF2B5EF4-FFF2-40B4-BE49-F238E27FC236}">
                <a16:creationId xmlns:a16="http://schemas.microsoft.com/office/drawing/2014/main" id="{E2D1CC10-5E3B-4AF8-7155-2CDED51E2BC4}"/>
              </a:ext>
            </a:extLst>
          </p:cNvPr>
          <p:cNvSpPr/>
          <p:nvPr/>
        </p:nvSpPr>
        <p:spPr>
          <a:xfrm>
            <a:off x="8046559" y="2591659"/>
            <a:ext cx="3564701" cy="3809647"/>
          </a:xfrm>
          <a:prstGeom prst="rect">
            <a:avLst/>
          </a:prstGeom>
          <a:solidFill>
            <a:schemeClr val="lt2"/>
          </a:solidFill>
          <a:ln>
            <a:noFill/>
          </a:ln>
        </p:spPr>
        <p:txBody>
          <a:bodyPr spcFirstLastPara="1" wrap="square" lIns="72000" tIns="72000" rIns="72000" bIns="72000" anchor="ctr" anchorCtr="0">
            <a:noAutofit/>
          </a:bodyPr>
          <a:lstStyle/>
          <a:p>
            <a:pPr marL="0" marR="0" lvl="0" indent="0" algn="ctr" rtl="0">
              <a:lnSpc>
                <a:spcPct val="110000"/>
              </a:lnSpc>
              <a:spcBef>
                <a:spcPts val="0"/>
              </a:spcBef>
              <a:spcAft>
                <a:spcPts val="0"/>
              </a:spcAft>
              <a:buNone/>
            </a:pPr>
            <a:endParaRPr sz="1600">
              <a:solidFill>
                <a:schemeClr val="dk2"/>
              </a:solidFill>
              <a:latin typeface="Heebo Medium"/>
              <a:ea typeface="Heebo Medium"/>
              <a:cs typeface="Heebo Medium"/>
              <a:sym typeface="Heebo"/>
            </a:endParaRPr>
          </a:p>
        </p:txBody>
      </p:sp>
      <p:sp>
        <p:nvSpPr>
          <p:cNvPr id="227" name="Google Shape;227;p5">
            <a:extLst>
              <a:ext uri="{FF2B5EF4-FFF2-40B4-BE49-F238E27FC236}">
                <a16:creationId xmlns:a16="http://schemas.microsoft.com/office/drawing/2014/main" id="{5CD65A47-D063-422A-F825-4D8D86F5BC6F}"/>
              </a:ext>
            </a:extLst>
          </p:cNvPr>
          <p:cNvSpPr txBox="1">
            <a:spLocks noGrp="1"/>
          </p:cNvSpPr>
          <p:nvPr>
            <p:ph type="title"/>
          </p:nvPr>
        </p:nvSpPr>
        <p:spPr>
          <a:xfrm>
            <a:off x="541337" y="612625"/>
            <a:ext cx="11110912" cy="52166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3400"/>
              <a:buFont typeface="Heebo ExtraBold"/>
              <a:buNone/>
            </a:pPr>
            <a:r>
              <a:rPr lang="en-GB" dirty="0"/>
              <a:t>Science Parks and Incubators</a:t>
            </a:r>
            <a:endParaRPr dirty="0"/>
          </a:p>
        </p:txBody>
      </p:sp>
      <p:sp>
        <p:nvSpPr>
          <p:cNvPr id="228" name="Google Shape;228;p5">
            <a:extLst>
              <a:ext uri="{FF2B5EF4-FFF2-40B4-BE49-F238E27FC236}">
                <a16:creationId xmlns:a16="http://schemas.microsoft.com/office/drawing/2014/main" id="{457E3D4E-BAE3-BCA0-AC1B-5ADA5980E691}"/>
              </a:ext>
            </a:extLst>
          </p:cNvPr>
          <p:cNvSpPr txBox="1">
            <a:spLocks noGrp="1"/>
          </p:cNvSpPr>
          <p:nvPr>
            <p:ph type="ftr" idx="11"/>
          </p:nvPr>
        </p:nvSpPr>
        <p:spPr>
          <a:xfrm>
            <a:off x="541337" y="133201"/>
            <a:ext cx="5832475" cy="198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The Economic Contribution of Aurora - Key Findings</a:t>
            </a:r>
            <a:endParaRPr dirty="0"/>
          </a:p>
        </p:txBody>
      </p:sp>
      <p:sp>
        <p:nvSpPr>
          <p:cNvPr id="229" name="Google Shape;229;p5">
            <a:extLst>
              <a:ext uri="{FF2B5EF4-FFF2-40B4-BE49-F238E27FC236}">
                <a16:creationId xmlns:a16="http://schemas.microsoft.com/office/drawing/2014/main" id="{C92D1935-8FF2-C1CD-09E6-48002D7F49FA}"/>
              </a:ext>
            </a:extLst>
          </p:cNvPr>
          <p:cNvSpPr txBox="1">
            <a:spLocks noGrp="1"/>
          </p:cNvSpPr>
          <p:nvPr>
            <p:ph type="sldNum" idx="12"/>
          </p:nvPr>
        </p:nvSpPr>
        <p:spPr>
          <a:xfrm>
            <a:off x="11389658" y="6526801"/>
            <a:ext cx="262591" cy="223623"/>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13</a:t>
            </a:fld>
            <a:endParaRPr/>
          </a:p>
        </p:txBody>
      </p:sp>
      <p:sp>
        <p:nvSpPr>
          <p:cNvPr id="230" name="Google Shape;230;p5">
            <a:extLst>
              <a:ext uri="{FF2B5EF4-FFF2-40B4-BE49-F238E27FC236}">
                <a16:creationId xmlns:a16="http://schemas.microsoft.com/office/drawing/2014/main" id="{F1E66E4E-A76A-0733-F05A-7C633A1EC39A}"/>
              </a:ext>
            </a:extLst>
          </p:cNvPr>
          <p:cNvSpPr txBox="1"/>
          <p:nvPr/>
        </p:nvSpPr>
        <p:spPr>
          <a:xfrm>
            <a:off x="7893185" y="1817619"/>
            <a:ext cx="260897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chemeClr val="accent3"/>
                </a:solidFill>
                <a:latin typeface="Heebo Black"/>
                <a:ea typeface="Heebo Black"/>
                <a:cs typeface="Heebo Black"/>
                <a:sym typeface="Heebo"/>
              </a:rPr>
              <a:t>2,100 Jobs</a:t>
            </a:r>
            <a:endParaRPr sz="1800" b="1" dirty="0">
              <a:solidFill>
                <a:schemeClr val="accent3"/>
              </a:solidFill>
              <a:latin typeface="Heebo Black"/>
              <a:ea typeface="Heebo Black"/>
              <a:cs typeface="Heebo Black"/>
              <a:sym typeface="Heebo"/>
            </a:endParaRPr>
          </a:p>
        </p:txBody>
      </p:sp>
      <p:sp>
        <p:nvSpPr>
          <p:cNvPr id="231" name="Google Shape;231;p5">
            <a:extLst>
              <a:ext uri="{FF2B5EF4-FFF2-40B4-BE49-F238E27FC236}">
                <a16:creationId xmlns:a16="http://schemas.microsoft.com/office/drawing/2014/main" id="{C1DC0F55-653E-25E5-7F56-809350C10486}"/>
              </a:ext>
            </a:extLst>
          </p:cNvPr>
          <p:cNvSpPr txBox="1"/>
          <p:nvPr/>
        </p:nvSpPr>
        <p:spPr>
          <a:xfrm>
            <a:off x="4468664" y="1831536"/>
            <a:ext cx="23145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chemeClr val="accent3"/>
                </a:solidFill>
                <a:latin typeface="Heebo Black"/>
                <a:ea typeface="Heebo Black"/>
                <a:cs typeface="Heebo Black"/>
                <a:sym typeface="Heebo"/>
              </a:rPr>
              <a:t>€181m GVA</a:t>
            </a:r>
            <a:endParaRPr sz="1800" b="1" dirty="0">
              <a:solidFill>
                <a:schemeClr val="accent3"/>
              </a:solidFill>
              <a:latin typeface="Heebo Black"/>
              <a:ea typeface="Heebo Black"/>
              <a:cs typeface="Heebo Black"/>
              <a:sym typeface="Heebo"/>
            </a:endParaRPr>
          </a:p>
        </p:txBody>
      </p:sp>
      <p:sp>
        <p:nvSpPr>
          <p:cNvPr id="233" name="Google Shape;233;p5">
            <a:extLst>
              <a:ext uri="{FF2B5EF4-FFF2-40B4-BE49-F238E27FC236}">
                <a16:creationId xmlns:a16="http://schemas.microsoft.com/office/drawing/2014/main" id="{954BF662-2A01-6343-28E4-993AA84C7F62}"/>
              </a:ext>
            </a:extLst>
          </p:cNvPr>
          <p:cNvSpPr/>
          <p:nvPr/>
        </p:nvSpPr>
        <p:spPr>
          <a:xfrm>
            <a:off x="277656" y="2598016"/>
            <a:ext cx="3564700" cy="3809647"/>
          </a:xfrm>
          <a:prstGeom prst="rect">
            <a:avLst/>
          </a:prstGeom>
          <a:solidFill>
            <a:schemeClr val="lt2"/>
          </a:solidFill>
          <a:ln>
            <a:noFill/>
          </a:ln>
        </p:spPr>
        <p:txBody>
          <a:bodyPr spcFirstLastPara="1" wrap="square" lIns="72000" tIns="72000" rIns="72000" bIns="72000" anchor="ctr" anchorCtr="0">
            <a:noAutofit/>
          </a:bodyPr>
          <a:lstStyle/>
          <a:p>
            <a:pPr marL="0" marR="0" lvl="0" indent="0" algn="ctr" rtl="0">
              <a:lnSpc>
                <a:spcPct val="110000"/>
              </a:lnSpc>
              <a:spcBef>
                <a:spcPts val="0"/>
              </a:spcBef>
              <a:spcAft>
                <a:spcPts val="0"/>
              </a:spcAft>
              <a:buNone/>
            </a:pPr>
            <a:endParaRPr sz="1600">
              <a:solidFill>
                <a:schemeClr val="dk2"/>
              </a:solidFill>
              <a:latin typeface="Heebo Medium"/>
              <a:ea typeface="Heebo Medium"/>
              <a:cs typeface="Heebo Medium"/>
              <a:sym typeface="Heebo"/>
            </a:endParaRPr>
          </a:p>
        </p:txBody>
      </p:sp>
      <p:pic>
        <p:nvPicPr>
          <p:cNvPr id="234" name="Google Shape;234;p5">
            <a:extLst>
              <a:ext uri="{FF2B5EF4-FFF2-40B4-BE49-F238E27FC236}">
                <a16:creationId xmlns:a16="http://schemas.microsoft.com/office/drawing/2014/main" id="{72612A93-D126-07EB-3BC8-92D2BFB7826F}"/>
              </a:ext>
            </a:extLst>
          </p:cNvPr>
          <p:cNvPicPr preferRelativeResize="0"/>
          <p:nvPr/>
        </p:nvPicPr>
        <p:blipFill rotWithShape="1">
          <a:blip r:embed="rId3">
            <a:alphaModFix/>
          </a:blip>
          <a:srcRect/>
          <a:stretch/>
        </p:blipFill>
        <p:spPr>
          <a:xfrm>
            <a:off x="6491150" y="1121108"/>
            <a:ext cx="1540772" cy="1574007"/>
          </a:xfrm>
          <a:prstGeom prst="rect">
            <a:avLst/>
          </a:prstGeom>
          <a:noFill/>
          <a:ln>
            <a:noFill/>
          </a:ln>
        </p:spPr>
      </p:pic>
      <p:sp>
        <p:nvSpPr>
          <p:cNvPr id="235" name="Google Shape;235;p5">
            <a:extLst>
              <a:ext uri="{FF2B5EF4-FFF2-40B4-BE49-F238E27FC236}">
                <a16:creationId xmlns:a16="http://schemas.microsoft.com/office/drawing/2014/main" id="{1CD5F514-874C-498D-889B-5BEF3B6EE8EE}"/>
              </a:ext>
            </a:extLst>
          </p:cNvPr>
          <p:cNvSpPr txBox="1"/>
          <p:nvPr/>
        </p:nvSpPr>
        <p:spPr>
          <a:xfrm>
            <a:off x="409244" y="2721333"/>
            <a:ext cx="3396459" cy="37702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accent5"/>
                </a:solidFill>
                <a:latin typeface="Heebo Black"/>
                <a:ea typeface="Heebo Black"/>
                <a:cs typeface="Heebo Black"/>
                <a:sym typeface="Heebo"/>
              </a:rPr>
              <a:t>What is this Contribution?</a:t>
            </a:r>
            <a:endParaRPr dirty="0"/>
          </a:p>
          <a:p>
            <a:pPr marL="285750" marR="0" lvl="0" indent="-285750" algn="l" rtl="0">
              <a:spcBef>
                <a:spcPts val="600"/>
              </a:spcBef>
              <a:spcAft>
                <a:spcPts val="0"/>
              </a:spcAft>
              <a:buFont typeface="Wingdings" pitchFamily="2" charset="2"/>
              <a:buChar char="Ø"/>
            </a:pPr>
            <a:r>
              <a:rPr lang="en-GB" sz="1600" dirty="0">
                <a:solidFill>
                  <a:schemeClr val="accent5"/>
                </a:solidFill>
                <a:ea typeface="Heebo Medium"/>
                <a:cs typeface="Heebo Medium"/>
                <a:sym typeface="Heebo"/>
              </a:rPr>
              <a:t>Businesses can locate at science parks and incubators based at Aurora members</a:t>
            </a:r>
          </a:p>
          <a:p>
            <a:pPr marL="285750" marR="0" lvl="0" indent="-285750" algn="l" rtl="0">
              <a:spcBef>
                <a:spcPts val="600"/>
              </a:spcBef>
              <a:spcAft>
                <a:spcPts val="0"/>
              </a:spcAft>
              <a:buFont typeface="Wingdings" pitchFamily="2" charset="2"/>
              <a:buChar char="Ø"/>
            </a:pPr>
            <a:r>
              <a:rPr lang="en-GB" sz="1600" dirty="0">
                <a:solidFill>
                  <a:schemeClr val="accent5"/>
                </a:solidFill>
                <a:ea typeface="Heebo Medium"/>
                <a:cs typeface="Heebo Medium"/>
                <a:sym typeface="Heebo"/>
              </a:rPr>
              <a:t>The main benefit of this is that they have close access to academics who support the development of businesses on-site</a:t>
            </a:r>
          </a:p>
          <a:p>
            <a:pPr marL="285750" marR="0" lvl="0" indent="-285750" algn="l" rtl="0">
              <a:spcBef>
                <a:spcPts val="600"/>
              </a:spcBef>
              <a:spcAft>
                <a:spcPts val="0"/>
              </a:spcAft>
              <a:buFont typeface="Wingdings" pitchFamily="2" charset="2"/>
              <a:buChar char="Ø"/>
            </a:pPr>
            <a:r>
              <a:rPr lang="en-GB" sz="1600" dirty="0">
                <a:solidFill>
                  <a:schemeClr val="accent5"/>
                </a:solidFill>
                <a:ea typeface="Heebo Medium"/>
                <a:cs typeface="Heebo Medium"/>
                <a:sym typeface="Heebo"/>
              </a:rPr>
              <a:t>This supports the creation of productive, innovative, businesses, often with higher growth, and attracts more companies to locate on-site</a:t>
            </a:r>
          </a:p>
        </p:txBody>
      </p:sp>
      <p:cxnSp>
        <p:nvCxnSpPr>
          <p:cNvPr id="236" name="Google Shape;236;p5">
            <a:extLst>
              <a:ext uri="{FF2B5EF4-FFF2-40B4-BE49-F238E27FC236}">
                <a16:creationId xmlns:a16="http://schemas.microsoft.com/office/drawing/2014/main" id="{DC02A392-FF05-D622-F01A-620586A6266A}"/>
              </a:ext>
            </a:extLst>
          </p:cNvPr>
          <p:cNvCxnSpPr/>
          <p:nvPr/>
        </p:nvCxnSpPr>
        <p:spPr>
          <a:xfrm rot="10800000" flipH="1">
            <a:off x="266842" y="2562943"/>
            <a:ext cx="3586327" cy="6647"/>
          </a:xfrm>
          <a:prstGeom prst="straightConnector1">
            <a:avLst/>
          </a:prstGeom>
          <a:noFill/>
          <a:ln w="57150" cap="flat" cmpd="sng">
            <a:solidFill>
              <a:schemeClr val="accent5"/>
            </a:solidFill>
            <a:prstDash val="solid"/>
            <a:miter lim="800000"/>
            <a:headEnd type="none" w="sm" len="sm"/>
            <a:tailEnd type="none" w="sm" len="sm"/>
          </a:ln>
        </p:spPr>
      </p:cxnSp>
      <p:cxnSp>
        <p:nvCxnSpPr>
          <p:cNvPr id="237" name="Google Shape;237;p5">
            <a:extLst>
              <a:ext uri="{FF2B5EF4-FFF2-40B4-BE49-F238E27FC236}">
                <a16:creationId xmlns:a16="http://schemas.microsoft.com/office/drawing/2014/main" id="{44FA18C4-5AFC-177A-2BA0-184C1370B8B7}"/>
              </a:ext>
            </a:extLst>
          </p:cNvPr>
          <p:cNvCxnSpPr/>
          <p:nvPr/>
        </p:nvCxnSpPr>
        <p:spPr>
          <a:xfrm>
            <a:off x="4164585" y="2569590"/>
            <a:ext cx="3595860" cy="0"/>
          </a:xfrm>
          <a:prstGeom prst="straightConnector1">
            <a:avLst/>
          </a:prstGeom>
          <a:noFill/>
          <a:ln w="57150" cap="flat" cmpd="sng">
            <a:solidFill>
              <a:schemeClr val="accent1"/>
            </a:solidFill>
            <a:prstDash val="solid"/>
            <a:miter lim="800000"/>
            <a:headEnd type="none" w="sm" len="sm"/>
            <a:tailEnd type="none" w="sm" len="sm"/>
          </a:ln>
        </p:spPr>
      </p:cxnSp>
      <p:sp>
        <p:nvSpPr>
          <p:cNvPr id="238" name="Google Shape;238;p5">
            <a:extLst>
              <a:ext uri="{FF2B5EF4-FFF2-40B4-BE49-F238E27FC236}">
                <a16:creationId xmlns:a16="http://schemas.microsoft.com/office/drawing/2014/main" id="{DBF05389-20BD-3455-D7DB-A2C87D00FC3B}"/>
              </a:ext>
            </a:extLst>
          </p:cNvPr>
          <p:cNvSpPr txBox="1"/>
          <p:nvPr/>
        </p:nvSpPr>
        <p:spPr>
          <a:xfrm>
            <a:off x="2264771" y="5381410"/>
            <a:ext cx="0" cy="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endParaRPr sz="1600">
              <a:solidFill>
                <a:schemeClr val="dk1"/>
              </a:solidFill>
              <a:latin typeface="Heebo Medium"/>
              <a:ea typeface="Heebo Medium"/>
              <a:cs typeface="Heebo Medium"/>
              <a:sym typeface="Heebo"/>
            </a:endParaRPr>
          </a:p>
        </p:txBody>
      </p:sp>
      <p:cxnSp>
        <p:nvCxnSpPr>
          <p:cNvPr id="239" name="Google Shape;239;p5">
            <a:extLst>
              <a:ext uri="{FF2B5EF4-FFF2-40B4-BE49-F238E27FC236}">
                <a16:creationId xmlns:a16="http://schemas.microsoft.com/office/drawing/2014/main" id="{10DB7F78-192B-EE3E-FE47-17FE0E331B8C}"/>
              </a:ext>
            </a:extLst>
          </p:cNvPr>
          <p:cNvCxnSpPr/>
          <p:nvPr/>
        </p:nvCxnSpPr>
        <p:spPr>
          <a:xfrm>
            <a:off x="8046559" y="2557467"/>
            <a:ext cx="3581024" cy="0"/>
          </a:xfrm>
          <a:prstGeom prst="straightConnector1">
            <a:avLst/>
          </a:prstGeom>
          <a:noFill/>
          <a:ln w="57150" cap="flat" cmpd="sng">
            <a:solidFill>
              <a:schemeClr val="tx2"/>
            </a:solidFill>
            <a:prstDash val="solid"/>
            <a:miter lim="800000"/>
            <a:headEnd type="none" w="sm" len="sm"/>
            <a:tailEnd type="none" w="sm" len="sm"/>
          </a:ln>
        </p:spPr>
      </p:cxnSp>
      <p:sp>
        <p:nvSpPr>
          <p:cNvPr id="240" name="Google Shape;240;p5">
            <a:extLst>
              <a:ext uri="{FF2B5EF4-FFF2-40B4-BE49-F238E27FC236}">
                <a16:creationId xmlns:a16="http://schemas.microsoft.com/office/drawing/2014/main" id="{BBBF822F-784A-A90B-76C1-0397A8473F29}"/>
              </a:ext>
            </a:extLst>
          </p:cNvPr>
          <p:cNvSpPr txBox="1"/>
          <p:nvPr/>
        </p:nvSpPr>
        <p:spPr>
          <a:xfrm>
            <a:off x="4275621" y="2700301"/>
            <a:ext cx="3373788" cy="1723508"/>
          </a:xfrm>
          <a:prstGeom prst="rect">
            <a:avLst/>
          </a:prstGeom>
          <a:noFill/>
          <a:ln>
            <a:noFill/>
          </a:ln>
        </p:spPr>
        <p:txBody>
          <a:bodyPr spcFirstLastPara="1" wrap="square" lIns="91425" tIns="45700" rIns="91425" bIns="45700" anchor="t" anchorCtr="0">
            <a:spAutoFit/>
          </a:bodyPr>
          <a:lstStyle/>
          <a:p>
            <a:pPr lvl="0"/>
            <a:r>
              <a:rPr lang="en-GB" sz="1600" b="1" dirty="0">
                <a:solidFill>
                  <a:schemeClr val="accent1"/>
                </a:solidFill>
                <a:latin typeface="Heebo Black"/>
                <a:ea typeface="Heebo Black"/>
                <a:cs typeface="Heebo Black"/>
                <a:sym typeface="Heebo"/>
              </a:rPr>
              <a:t>Drivers of Contribution</a:t>
            </a:r>
            <a:endParaRPr lang="en-GB" sz="1600" dirty="0">
              <a:solidFill>
                <a:schemeClr val="accent1"/>
              </a:solidFill>
            </a:endParaRPr>
          </a:p>
          <a:p>
            <a:pPr marL="285750" marR="0" lvl="0" indent="-285750" algn="l" rtl="0">
              <a:spcBef>
                <a:spcPts val="600"/>
              </a:spcBef>
              <a:spcAft>
                <a:spcPts val="0"/>
              </a:spcAft>
              <a:buClr>
                <a:schemeClr val="accent1"/>
              </a:buClr>
              <a:buFont typeface="Wingdings" pitchFamily="2" charset="2"/>
              <a:buChar char="Ø"/>
            </a:pPr>
            <a:r>
              <a:rPr lang="en-GB" sz="1600" dirty="0">
                <a:solidFill>
                  <a:schemeClr val="accent1"/>
                </a:solidFill>
                <a:cs typeface="Heebo Medium"/>
                <a:sym typeface="Heebo"/>
              </a:rPr>
              <a:t>Number of employees based on-site</a:t>
            </a:r>
          </a:p>
          <a:p>
            <a:pPr marL="285750" marR="0" lvl="0" indent="-285750" algn="l" rtl="0">
              <a:spcBef>
                <a:spcPts val="600"/>
              </a:spcBef>
              <a:spcAft>
                <a:spcPts val="0"/>
              </a:spcAft>
              <a:buClr>
                <a:schemeClr val="accent1"/>
              </a:buClr>
              <a:buFont typeface="Wingdings" pitchFamily="2" charset="2"/>
              <a:buChar char="Ø"/>
            </a:pPr>
            <a:r>
              <a:rPr lang="en-GB" sz="1600" dirty="0">
                <a:solidFill>
                  <a:schemeClr val="accent1"/>
                </a:solidFill>
                <a:cs typeface="Heebo Medium"/>
                <a:sym typeface="Heebo"/>
              </a:rPr>
              <a:t>Additionality of employment from being based at Aurora member science park/incubator</a:t>
            </a:r>
            <a:endParaRPr lang="en-GB" sz="1600" dirty="0">
              <a:solidFill>
                <a:schemeClr val="accent1"/>
              </a:solidFill>
              <a:cs typeface="Heebo Medium"/>
            </a:endParaRPr>
          </a:p>
        </p:txBody>
      </p:sp>
      <p:sp>
        <p:nvSpPr>
          <p:cNvPr id="241" name="Google Shape;241;p5">
            <a:extLst>
              <a:ext uri="{FF2B5EF4-FFF2-40B4-BE49-F238E27FC236}">
                <a16:creationId xmlns:a16="http://schemas.microsoft.com/office/drawing/2014/main" id="{45F5133D-5800-1189-3D6D-34C693852169}"/>
              </a:ext>
            </a:extLst>
          </p:cNvPr>
          <p:cNvSpPr txBox="1"/>
          <p:nvPr/>
        </p:nvSpPr>
        <p:spPr>
          <a:xfrm>
            <a:off x="8075834" y="2700301"/>
            <a:ext cx="3373800" cy="14003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tx2"/>
                </a:solidFill>
                <a:latin typeface="Heebo Black"/>
                <a:ea typeface="Heebo Black"/>
                <a:cs typeface="Heebo Black"/>
                <a:sym typeface="Heebo"/>
              </a:rPr>
              <a:t>Aurora Assumptions</a:t>
            </a:r>
            <a:endParaRPr dirty="0">
              <a:solidFill>
                <a:schemeClr val="tx2"/>
              </a:solidFill>
            </a:endParaRPr>
          </a:p>
          <a:p>
            <a:pPr marL="285750" marR="0" lvl="0" indent="-285750" algn="l" rtl="0">
              <a:spcBef>
                <a:spcPts val="600"/>
              </a:spcBef>
              <a:spcAft>
                <a:spcPts val="0"/>
              </a:spcAft>
              <a:buClr>
                <a:schemeClr val="accent2"/>
              </a:buClr>
              <a:buSzPts val="1600"/>
              <a:buFont typeface="Wingdings" pitchFamily="2" charset="2"/>
              <a:buChar char="Ø"/>
            </a:pPr>
            <a:r>
              <a:rPr lang="en-GB" sz="1600" dirty="0">
                <a:solidFill>
                  <a:schemeClr val="tx2"/>
                </a:solidFill>
                <a:cs typeface="Heebo Medium"/>
                <a:sym typeface="Heebo"/>
              </a:rPr>
              <a:t>Estimated 1,930 additional employees based at Aurora members’ science parks and incubators</a:t>
            </a:r>
            <a:endParaRPr b="1" dirty="0">
              <a:solidFill>
                <a:schemeClr val="tx2"/>
              </a:solidFill>
              <a:latin typeface="Heebo Black"/>
              <a:ea typeface="Heebo Black"/>
              <a:cs typeface="Heebo Black"/>
              <a:sym typeface="Heebo"/>
            </a:endParaRPr>
          </a:p>
        </p:txBody>
      </p:sp>
      <p:pic>
        <p:nvPicPr>
          <p:cNvPr id="4" name="Picture 3" descr="A logo of a euro&#10;&#10;AI-generated content may be incorrect.">
            <a:extLst>
              <a:ext uri="{FF2B5EF4-FFF2-40B4-BE49-F238E27FC236}">
                <a16:creationId xmlns:a16="http://schemas.microsoft.com/office/drawing/2014/main" id="{8828909A-BA4D-2611-8C75-FC386E9D71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3055" y="1117505"/>
            <a:ext cx="1400227" cy="1400227"/>
          </a:xfrm>
          <a:prstGeom prst="rect">
            <a:avLst/>
          </a:prstGeom>
        </p:spPr>
      </p:pic>
      <p:sp>
        <p:nvSpPr>
          <p:cNvPr id="5" name="TextBox 4">
            <a:extLst>
              <a:ext uri="{FF2B5EF4-FFF2-40B4-BE49-F238E27FC236}">
                <a16:creationId xmlns:a16="http://schemas.microsoft.com/office/drawing/2014/main" id="{886AE1E4-CF22-A883-C29F-B8F930CF6E9E}"/>
              </a:ext>
            </a:extLst>
          </p:cNvPr>
          <p:cNvSpPr txBox="1"/>
          <p:nvPr/>
        </p:nvSpPr>
        <p:spPr>
          <a:xfrm>
            <a:off x="409244" y="1735353"/>
            <a:ext cx="2619556" cy="654030"/>
          </a:xfrm>
          <a:prstGeom prst="rect">
            <a:avLst/>
          </a:prstGeom>
          <a:noFill/>
        </p:spPr>
        <p:txBody>
          <a:bodyPr wrap="square" lIns="0" tIns="0" rIns="0" bIns="0" rtlCol="0">
            <a:noAutofit/>
          </a:bodyPr>
          <a:lstStyle/>
          <a:p>
            <a:pPr algn="l">
              <a:lnSpc>
                <a:spcPct val="110000"/>
              </a:lnSpc>
            </a:pPr>
            <a:r>
              <a:rPr lang="en-GB" sz="2400" b="1" dirty="0">
                <a:solidFill>
                  <a:schemeClr val="accent3"/>
                </a:solidFill>
              </a:rPr>
              <a:t>Total Contribution:</a:t>
            </a:r>
          </a:p>
        </p:txBody>
      </p:sp>
    </p:spTree>
    <p:extLst>
      <p:ext uri="{BB962C8B-B14F-4D97-AF65-F5344CB8AC3E}">
        <p14:creationId xmlns:p14="http://schemas.microsoft.com/office/powerpoint/2010/main" val="159592784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B1C676D-EFDC-213B-06A5-B87F2E45EF63}"/>
              </a:ext>
            </a:extLst>
          </p:cNvPr>
          <p:cNvSpPr>
            <a:spLocks noGrp="1"/>
          </p:cNvSpPr>
          <p:nvPr>
            <p:ph type="ftr" sz="quarter" idx="11"/>
          </p:nvPr>
        </p:nvSpPr>
        <p:spPr/>
        <p:txBody>
          <a:bodyPr/>
          <a:lstStyle/>
          <a:p>
            <a:r>
              <a:rPr lang="en-GB"/>
              <a:t>The Economic Contribution of Aurora - Key Findings</a:t>
            </a:r>
          </a:p>
        </p:txBody>
      </p:sp>
      <p:sp>
        <p:nvSpPr>
          <p:cNvPr id="3" name="Slide Number Placeholder 2">
            <a:extLst>
              <a:ext uri="{FF2B5EF4-FFF2-40B4-BE49-F238E27FC236}">
                <a16:creationId xmlns:a16="http://schemas.microsoft.com/office/drawing/2014/main" id="{5CDD7307-801A-2312-5E33-CD7B89D151A3}"/>
              </a:ext>
            </a:extLst>
          </p:cNvPr>
          <p:cNvSpPr>
            <a:spLocks noGrp="1"/>
          </p:cNvSpPr>
          <p:nvPr>
            <p:ph type="sldNum" sz="quarter" idx="12"/>
          </p:nvPr>
        </p:nvSpPr>
        <p:spPr/>
        <p:txBody>
          <a:bodyPr/>
          <a:lstStyle/>
          <a:p>
            <a:fld id="{1B380CA8-D005-4374-9E21-56061D22F6FB}" type="slidenum">
              <a:rPr lang="en-GB" smtClean="0"/>
              <a:t>14</a:t>
            </a:fld>
            <a:endParaRPr lang="en-GB"/>
          </a:p>
        </p:txBody>
      </p:sp>
      <p:sp>
        <p:nvSpPr>
          <p:cNvPr id="4" name="Title 3">
            <a:extLst>
              <a:ext uri="{FF2B5EF4-FFF2-40B4-BE49-F238E27FC236}">
                <a16:creationId xmlns:a16="http://schemas.microsoft.com/office/drawing/2014/main" id="{E09292A2-8485-418A-A28A-1A6B8F759B07}"/>
              </a:ext>
            </a:extLst>
          </p:cNvPr>
          <p:cNvSpPr>
            <a:spLocks noGrp="1"/>
          </p:cNvSpPr>
          <p:nvPr>
            <p:ph type="ctrTitle"/>
          </p:nvPr>
        </p:nvSpPr>
        <p:spPr/>
        <p:txBody>
          <a:bodyPr/>
          <a:lstStyle/>
          <a:p>
            <a:r>
              <a:rPr lang="en-GB" dirty="0"/>
              <a:t>Operations</a:t>
            </a:r>
          </a:p>
        </p:txBody>
      </p:sp>
      <p:sp>
        <p:nvSpPr>
          <p:cNvPr id="5" name="Subtitle 4">
            <a:extLst>
              <a:ext uri="{FF2B5EF4-FFF2-40B4-BE49-F238E27FC236}">
                <a16:creationId xmlns:a16="http://schemas.microsoft.com/office/drawing/2014/main" id="{A3ABE9C0-7738-D95D-49AB-E66A7DA3FAF2}"/>
              </a:ext>
            </a:extLst>
          </p:cNvPr>
          <p:cNvSpPr>
            <a:spLocks noGrp="1"/>
          </p:cNvSpPr>
          <p:nvPr>
            <p:ph type="subTitle" idx="1"/>
          </p:nvPr>
        </p:nvSpPr>
        <p:spPr/>
        <p:txBody>
          <a:bodyPr/>
          <a:lstStyle/>
          <a:p>
            <a:pPr marL="285750" indent="-285750">
              <a:buFont typeface="Arial" panose="020B0604020202020204" pitchFamily="34" charset="0"/>
              <a:buChar char="•"/>
            </a:pPr>
            <a:r>
              <a:rPr lang="en-GB" dirty="0"/>
              <a:t>Core</a:t>
            </a:r>
          </a:p>
          <a:p>
            <a:pPr marL="285750" indent="-285750">
              <a:buFont typeface="Arial" panose="020B0604020202020204" pitchFamily="34" charset="0"/>
              <a:buChar char="•"/>
            </a:pPr>
            <a:r>
              <a:rPr lang="en-GB" dirty="0"/>
              <a:t>Tourism</a:t>
            </a:r>
          </a:p>
        </p:txBody>
      </p:sp>
      <p:pic>
        <p:nvPicPr>
          <p:cNvPr id="8" name="Picture Placeholder 7" descr="A logo of a gear with arrows&#10;&#10;AI-generated content may be incorrect.">
            <a:extLst>
              <a:ext uri="{FF2B5EF4-FFF2-40B4-BE49-F238E27FC236}">
                <a16:creationId xmlns:a16="http://schemas.microsoft.com/office/drawing/2014/main" id="{F850C6BF-4526-726F-D441-9CCE59927DB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0" b="80"/>
          <a:stretch>
            <a:fillRect/>
          </a:stretch>
        </p:blipFill>
        <p:spPr/>
      </p:pic>
    </p:spTree>
    <p:extLst>
      <p:ext uri="{BB962C8B-B14F-4D97-AF65-F5344CB8AC3E}">
        <p14:creationId xmlns:p14="http://schemas.microsoft.com/office/powerpoint/2010/main" val="315785893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a:extLst>
            <a:ext uri="{FF2B5EF4-FFF2-40B4-BE49-F238E27FC236}">
              <a16:creationId xmlns:a16="http://schemas.microsoft.com/office/drawing/2014/main" id="{86A6C4BB-9DFB-566B-4837-005227F5F558}"/>
            </a:ext>
          </a:extLst>
        </p:cNvPr>
        <p:cNvGrpSpPr/>
        <p:nvPr/>
      </p:nvGrpSpPr>
      <p:grpSpPr>
        <a:xfrm>
          <a:off x="0" y="0"/>
          <a:ext cx="0" cy="0"/>
          <a:chOff x="0" y="0"/>
          <a:chExt cx="0" cy="0"/>
        </a:xfrm>
      </p:grpSpPr>
      <p:sp>
        <p:nvSpPr>
          <p:cNvPr id="225" name="Google Shape;225;p5">
            <a:extLst>
              <a:ext uri="{FF2B5EF4-FFF2-40B4-BE49-F238E27FC236}">
                <a16:creationId xmlns:a16="http://schemas.microsoft.com/office/drawing/2014/main" id="{5C3B414B-6D0F-C3FE-3130-64F6D9412F8A}"/>
              </a:ext>
            </a:extLst>
          </p:cNvPr>
          <p:cNvSpPr/>
          <p:nvPr/>
        </p:nvSpPr>
        <p:spPr>
          <a:xfrm>
            <a:off x="4129119" y="2555673"/>
            <a:ext cx="3594025" cy="3809647"/>
          </a:xfrm>
          <a:prstGeom prst="rect">
            <a:avLst/>
          </a:prstGeom>
          <a:solidFill>
            <a:schemeClr val="lt2"/>
          </a:solidFill>
          <a:ln>
            <a:noFill/>
          </a:ln>
        </p:spPr>
        <p:txBody>
          <a:bodyPr spcFirstLastPara="1" wrap="square" lIns="72000" tIns="72000" rIns="72000" bIns="72000" anchor="ctr" anchorCtr="0">
            <a:noAutofit/>
          </a:bodyPr>
          <a:lstStyle/>
          <a:p>
            <a:pPr marL="0" marR="0" lvl="0" indent="0" algn="ctr" rtl="0">
              <a:lnSpc>
                <a:spcPct val="110000"/>
              </a:lnSpc>
              <a:spcBef>
                <a:spcPts val="0"/>
              </a:spcBef>
              <a:spcAft>
                <a:spcPts val="0"/>
              </a:spcAft>
              <a:buNone/>
            </a:pPr>
            <a:endParaRPr sz="1600">
              <a:solidFill>
                <a:schemeClr val="accent6"/>
              </a:solidFill>
              <a:latin typeface="Heebo Medium"/>
              <a:ea typeface="Heebo Medium"/>
              <a:cs typeface="Heebo Medium"/>
              <a:sym typeface="Heebo"/>
            </a:endParaRPr>
          </a:p>
        </p:txBody>
      </p:sp>
      <p:sp>
        <p:nvSpPr>
          <p:cNvPr id="226" name="Google Shape;226;p5">
            <a:extLst>
              <a:ext uri="{FF2B5EF4-FFF2-40B4-BE49-F238E27FC236}">
                <a16:creationId xmlns:a16="http://schemas.microsoft.com/office/drawing/2014/main" id="{E3594CEB-F055-437E-800B-23472C04F666}"/>
              </a:ext>
            </a:extLst>
          </p:cNvPr>
          <p:cNvSpPr/>
          <p:nvPr/>
        </p:nvSpPr>
        <p:spPr>
          <a:xfrm>
            <a:off x="8046559" y="2591659"/>
            <a:ext cx="3564701" cy="3809647"/>
          </a:xfrm>
          <a:prstGeom prst="rect">
            <a:avLst/>
          </a:prstGeom>
          <a:solidFill>
            <a:schemeClr val="lt2"/>
          </a:solidFill>
          <a:ln>
            <a:noFill/>
          </a:ln>
        </p:spPr>
        <p:txBody>
          <a:bodyPr spcFirstLastPara="1" wrap="square" lIns="72000" tIns="72000" rIns="72000" bIns="72000" anchor="ctr" anchorCtr="0">
            <a:noAutofit/>
          </a:bodyPr>
          <a:lstStyle/>
          <a:p>
            <a:pPr marL="0" marR="0" lvl="0" indent="0" algn="ctr" rtl="0">
              <a:lnSpc>
                <a:spcPct val="110000"/>
              </a:lnSpc>
              <a:spcBef>
                <a:spcPts val="0"/>
              </a:spcBef>
              <a:spcAft>
                <a:spcPts val="0"/>
              </a:spcAft>
              <a:buNone/>
            </a:pPr>
            <a:endParaRPr sz="1600">
              <a:solidFill>
                <a:schemeClr val="dk2"/>
              </a:solidFill>
              <a:latin typeface="Heebo Medium"/>
              <a:ea typeface="Heebo Medium"/>
              <a:cs typeface="Heebo Medium"/>
              <a:sym typeface="Heebo"/>
            </a:endParaRPr>
          </a:p>
        </p:txBody>
      </p:sp>
      <p:sp>
        <p:nvSpPr>
          <p:cNvPr id="227" name="Google Shape;227;p5">
            <a:extLst>
              <a:ext uri="{FF2B5EF4-FFF2-40B4-BE49-F238E27FC236}">
                <a16:creationId xmlns:a16="http://schemas.microsoft.com/office/drawing/2014/main" id="{50C65130-BCFE-4E3C-AE39-A210CAE8B925}"/>
              </a:ext>
            </a:extLst>
          </p:cNvPr>
          <p:cNvSpPr txBox="1">
            <a:spLocks noGrp="1"/>
          </p:cNvSpPr>
          <p:nvPr>
            <p:ph type="title"/>
          </p:nvPr>
        </p:nvSpPr>
        <p:spPr>
          <a:xfrm>
            <a:off x="541337" y="612625"/>
            <a:ext cx="11110912" cy="52166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3400"/>
              <a:buFont typeface="Heebo ExtraBold"/>
              <a:buNone/>
            </a:pPr>
            <a:r>
              <a:rPr lang="en-GB" dirty="0"/>
              <a:t>Core</a:t>
            </a:r>
            <a:endParaRPr dirty="0"/>
          </a:p>
        </p:txBody>
      </p:sp>
      <p:sp>
        <p:nvSpPr>
          <p:cNvPr id="228" name="Google Shape;228;p5">
            <a:extLst>
              <a:ext uri="{FF2B5EF4-FFF2-40B4-BE49-F238E27FC236}">
                <a16:creationId xmlns:a16="http://schemas.microsoft.com/office/drawing/2014/main" id="{41985937-0481-2C74-DCEB-E9B74C71E7C9}"/>
              </a:ext>
            </a:extLst>
          </p:cNvPr>
          <p:cNvSpPr txBox="1">
            <a:spLocks noGrp="1"/>
          </p:cNvSpPr>
          <p:nvPr>
            <p:ph type="ftr" idx="11"/>
          </p:nvPr>
        </p:nvSpPr>
        <p:spPr>
          <a:xfrm>
            <a:off x="541337" y="133201"/>
            <a:ext cx="5832475" cy="198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The Economic Contribution of Aurora - Key Findings</a:t>
            </a:r>
            <a:endParaRPr dirty="0"/>
          </a:p>
        </p:txBody>
      </p:sp>
      <p:sp>
        <p:nvSpPr>
          <p:cNvPr id="229" name="Google Shape;229;p5">
            <a:extLst>
              <a:ext uri="{FF2B5EF4-FFF2-40B4-BE49-F238E27FC236}">
                <a16:creationId xmlns:a16="http://schemas.microsoft.com/office/drawing/2014/main" id="{3F1706B6-B41E-EECD-B630-7592CC94CB27}"/>
              </a:ext>
            </a:extLst>
          </p:cNvPr>
          <p:cNvSpPr txBox="1">
            <a:spLocks noGrp="1"/>
          </p:cNvSpPr>
          <p:nvPr>
            <p:ph type="sldNum" idx="12"/>
          </p:nvPr>
        </p:nvSpPr>
        <p:spPr>
          <a:xfrm>
            <a:off x="11389658" y="6526801"/>
            <a:ext cx="262591" cy="223623"/>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15</a:t>
            </a:fld>
            <a:endParaRPr/>
          </a:p>
        </p:txBody>
      </p:sp>
      <p:sp>
        <p:nvSpPr>
          <p:cNvPr id="230" name="Google Shape;230;p5">
            <a:extLst>
              <a:ext uri="{FF2B5EF4-FFF2-40B4-BE49-F238E27FC236}">
                <a16:creationId xmlns:a16="http://schemas.microsoft.com/office/drawing/2014/main" id="{B779C2E2-0585-7E0A-79A3-998BB05B6D21}"/>
              </a:ext>
            </a:extLst>
          </p:cNvPr>
          <p:cNvSpPr txBox="1"/>
          <p:nvPr/>
        </p:nvSpPr>
        <p:spPr>
          <a:xfrm>
            <a:off x="7893185" y="1817619"/>
            <a:ext cx="260897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chemeClr val="accent3"/>
                </a:solidFill>
                <a:latin typeface="Heebo Black"/>
                <a:ea typeface="Heebo Black"/>
                <a:cs typeface="Heebo Black"/>
                <a:sym typeface="Heebo"/>
              </a:rPr>
              <a:t>65,200 Jobs</a:t>
            </a:r>
            <a:endParaRPr sz="1800" b="1" dirty="0">
              <a:solidFill>
                <a:schemeClr val="accent3"/>
              </a:solidFill>
              <a:latin typeface="Heebo Black"/>
              <a:ea typeface="Heebo Black"/>
              <a:cs typeface="Heebo Black"/>
              <a:sym typeface="Heebo"/>
            </a:endParaRPr>
          </a:p>
        </p:txBody>
      </p:sp>
      <p:sp>
        <p:nvSpPr>
          <p:cNvPr id="231" name="Google Shape;231;p5">
            <a:extLst>
              <a:ext uri="{FF2B5EF4-FFF2-40B4-BE49-F238E27FC236}">
                <a16:creationId xmlns:a16="http://schemas.microsoft.com/office/drawing/2014/main" id="{80B62C02-137B-134B-D269-14824C452355}"/>
              </a:ext>
            </a:extLst>
          </p:cNvPr>
          <p:cNvSpPr txBox="1"/>
          <p:nvPr/>
        </p:nvSpPr>
        <p:spPr>
          <a:xfrm>
            <a:off x="4468664" y="1831536"/>
            <a:ext cx="23145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chemeClr val="accent3"/>
                </a:solidFill>
                <a:latin typeface="Heebo Black"/>
                <a:ea typeface="Heebo Black"/>
                <a:cs typeface="Heebo Black"/>
                <a:sym typeface="Heebo"/>
              </a:rPr>
              <a:t>€6.1bn GVA</a:t>
            </a:r>
            <a:endParaRPr sz="1800" b="1" dirty="0">
              <a:solidFill>
                <a:schemeClr val="accent3"/>
              </a:solidFill>
              <a:latin typeface="Heebo Black"/>
              <a:ea typeface="Heebo Black"/>
              <a:cs typeface="Heebo Black"/>
              <a:sym typeface="Heebo"/>
            </a:endParaRPr>
          </a:p>
        </p:txBody>
      </p:sp>
      <p:sp>
        <p:nvSpPr>
          <p:cNvPr id="233" name="Google Shape;233;p5">
            <a:extLst>
              <a:ext uri="{FF2B5EF4-FFF2-40B4-BE49-F238E27FC236}">
                <a16:creationId xmlns:a16="http://schemas.microsoft.com/office/drawing/2014/main" id="{FE6E7A63-CBA6-2C92-87C8-4951AD62A780}"/>
              </a:ext>
            </a:extLst>
          </p:cNvPr>
          <p:cNvSpPr/>
          <p:nvPr/>
        </p:nvSpPr>
        <p:spPr>
          <a:xfrm>
            <a:off x="277656" y="2598016"/>
            <a:ext cx="3564700" cy="3809647"/>
          </a:xfrm>
          <a:prstGeom prst="rect">
            <a:avLst/>
          </a:prstGeom>
          <a:solidFill>
            <a:schemeClr val="lt2"/>
          </a:solidFill>
          <a:ln>
            <a:noFill/>
          </a:ln>
        </p:spPr>
        <p:txBody>
          <a:bodyPr spcFirstLastPara="1" wrap="square" lIns="72000" tIns="72000" rIns="72000" bIns="72000" anchor="ctr" anchorCtr="0">
            <a:noAutofit/>
          </a:bodyPr>
          <a:lstStyle/>
          <a:p>
            <a:pPr marL="0" marR="0" lvl="0" indent="0" algn="ctr" rtl="0">
              <a:lnSpc>
                <a:spcPct val="110000"/>
              </a:lnSpc>
              <a:spcBef>
                <a:spcPts val="0"/>
              </a:spcBef>
              <a:spcAft>
                <a:spcPts val="0"/>
              </a:spcAft>
              <a:buNone/>
            </a:pPr>
            <a:endParaRPr sz="1600">
              <a:solidFill>
                <a:schemeClr val="dk2"/>
              </a:solidFill>
              <a:latin typeface="Heebo Medium"/>
              <a:ea typeface="Heebo Medium"/>
              <a:cs typeface="Heebo Medium"/>
              <a:sym typeface="Heebo"/>
            </a:endParaRPr>
          </a:p>
        </p:txBody>
      </p:sp>
      <p:pic>
        <p:nvPicPr>
          <p:cNvPr id="234" name="Google Shape;234;p5">
            <a:extLst>
              <a:ext uri="{FF2B5EF4-FFF2-40B4-BE49-F238E27FC236}">
                <a16:creationId xmlns:a16="http://schemas.microsoft.com/office/drawing/2014/main" id="{5EE06A6A-A8AF-946A-30B9-9425F5043155}"/>
              </a:ext>
            </a:extLst>
          </p:cNvPr>
          <p:cNvPicPr preferRelativeResize="0"/>
          <p:nvPr/>
        </p:nvPicPr>
        <p:blipFill rotWithShape="1">
          <a:blip r:embed="rId3">
            <a:alphaModFix/>
          </a:blip>
          <a:srcRect/>
          <a:stretch/>
        </p:blipFill>
        <p:spPr>
          <a:xfrm>
            <a:off x="6491150" y="1121108"/>
            <a:ext cx="1540772" cy="1574007"/>
          </a:xfrm>
          <a:prstGeom prst="rect">
            <a:avLst/>
          </a:prstGeom>
          <a:noFill/>
          <a:ln>
            <a:noFill/>
          </a:ln>
        </p:spPr>
      </p:pic>
      <p:sp>
        <p:nvSpPr>
          <p:cNvPr id="235" name="Google Shape;235;p5">
            <a:extLst>
              <a:ext uri="{FF2B5EF4-FFF2-40B4-BE49-F238E27FC236}">
                <a16:creationId xmlns:a16="http://schemas.microsoft.com/office/drawing/2014/main" id="{7FD46E32-B14D-4087-DFD5-6617F2FA28D2}"/>
              </a:ext>
            </a:extLst>
          </p:cNvPr>
          <p:cNvSpPr txBox="1"/>
          <p:nvPr/>
        </p:nvSpPr>
        <p:spPr>
          <a:xfrm>
            <a:off x="409245" y="2721333"/>
            <a:ext cx="3373788" cy="36932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accent5"/>
                </a:solidFill>
                <a:latin typeface="Heebo Black"/>
                <a:ea typeface="Heebo Black"/>
                <a:cs typeface="Heebo Black"/>
                <a:sym typeface="Heebo"/>
              </a:rPr>
              <a:t>What is this Contribution?</a:t>
            </a:r>
            <a:endParaRPr dirty="0"/>
          </a:p>
          <a:p>
            <a:pPr marL="285750" marR="0" lvl="0" indent="-285750" algn="l" rtl="0">
              <a:spcBef>
                <a:spcPts val="600"/>
              </a:spcBef>
              <a:spcAft>
                <a:spcPts val="0"/>
              </a:spcAft>
              <a:buFont typeface="Wingdings" pitchFamily="2" charset="2"/>
              <a:buChar char="Ø"/>
            </a:pPr>
            <a:r>
              <a:rPr lang="en-GB" sz="1600" dirty="0">
                <a:solidFill>
                  <a:schemeClr val="accent5"/>
                </a:solidFill>
                <a:ea typeface="Heebo Medium"/>
                <a:cs typeface="Heebo Medium"/>
                <a:sym typeface="Heebo"/>
              </a:rPr>
              <a:t>The daily operations of Aurora members creates economic activity. </a:t>
            </a:r>
          </a:p>
          <a:p>
            <a:pPr marL="285750" marR="0" lvl="0" indent="-285750" algn="l" rtl="0">
              <a:spcBef>
                <a:spcPts val="600"/>
              </a:spcBef>
              <a:spcAft>
                <a:spcPts val="0"/>
              </a:spcAft>
              <a:buFont typeface="Wingdings" pitchFamily="2" charset="2"/>
              <a:buChar char="Ø"/>
            </a:pPr>
            <a:r>
              <a:rPr lang="en-GB" sz="1600" dirty="0">
                <a:solidFill>
                  <a:schemeClr val="accent5"/>
                </a:solidFill>
                <a:ea typeface="Heebo Medium"/>
                <a:cs typeface="Heebo Medium"/>
                <a:sym typeface="Heebo"/>
              </a:rPr>
              <a:t>This includes the direct impact of the Aurora member existing, its role as an employer, the expenditure it makes in local supply chains and investment projects that generate high levels of spend and benefit the productivity and sustainability of the university in the long-term</a:t>
            </a:r>
          </a:p>
        </p:txBody>
      </p:sp>
      <p:cxnSp>
        <p:nvCxnSpPr>
          <p:cNvPr id="236" name="Google Shape;236;p5">
            <a:extLst>
              <a:ext uri="{FF2B5EF4-FFF2-40B4-BE49-F238E27FC236}">
                <a16:creationId xmlns:a16="http://schemas.microsoft.com/office/drawing/2014/main" id="{2B155BFA-E28F-808C-78DC-AECC21A19C98}"/>
              </a:ext>
            </a:extLst>
          </p:cNvPr>
          <p:cNvCxnSpPr/>
          <p:nvPr/>
        </p:nvCxnSpPr>
        <p:spPr>
          <a:xfrm rot="10800000" flipH="1">
            <a:off x="266842" y="2562943"/>
            <a:ext cx="3586327" cy="6647"/>
          </a:xfrm>
          <a:prstGeom prst="straightConnector1">
            <a:avLst/>
          </a:prstGeom>
          <a:noFill/>
          <a:ln w="57150" cap="flat" cmpd="sng">
            <a:solidFill>
              <a:schemeClr val="accent5"/>
            </a:solidFill>
            <a:prstDash val="solid"/>
            <a:miter lim="800000"/>
            <a:headEnd type="none" w="sm" len="sm"/>
            <a:tailEnd type="none" w="sm" len="sm"/>
          </a:ln>
        </p:spPr>
      </p:cxnSp>
      <p:cxnSp>
        <p:nvCxnSpPr>
          <p:cNvPr id="237" name="Google Shape;237;p5">
            <a:extLst>
              <a:ext uri="{FF2B5EF4-FFF2-40B4-BE49-F238E27FC236}">
                <a16:creationId xmlns:a16="http://schemas.microsoft.com/office/drawing/2014/main" id="{50A664BB-37C4-60B9-5CC1-C7C21A22C4F6}"/>
              </a:ext>
            </a:extLst>
          </p:cNvPr>
          <p:cNvCxnSpPr/>
          <p:nvPr/>
        </p:nvCxnSpPr>
        <p:spPr>
          <a:xfrm>
            <a:off x="4164585" y="2569590"/>
            <a:ext cx="3595860" cy="0"/>
          </a:xfrm>
          <a:prstGeom prst="straightConnector1">
            <a:avLst/>
          </a:prstGeom>
          <a:noFill/>
          <a:ln w="57150" cap="flat" cmpd="sng">
            <a:solidFill>
              <a:schemeClr val="accent1"/>
            </a:solidFill>
            <a:prstDash val="solid"/>
            <a:miter lim="800000"/>
            <a:headEnd type="none" w="sm" len="sm"/>
            <a:tailEnd type="none" w="sm" len="sm"/>
          </a:ln>
        </p:spPr>
      </p:cxnSp>
      <p:sp>
        <p:nvSpPr>
          <p:cNvPr id="238" name="Google Shape;238;p5">
            <a:extLst>
              <a:ext uri="{FF2B5EF4-FFF2-40B4-BE49-F238E27FC236}">
                <a16:creationId xmlns:a16="http://schemas.microsoft.com/office/drawing/2014/main" id="{0093A4A8-A872-E9F4-8804-2548A4B5DA38}"/>
              </a:ext>
            </a:extLst>
          </p:cNvPr>
          <p:cNvSpPr txBox="1"/>
          <p:nvPr/>
        </p:nvSpPr>
        <p:spPr>
          <a:xfrm>
            <a:off x="2264771" y="5381410"/>
            <a:ext cx="0" cy="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endParaRPr sz="1600">
              <a:solidFill>
                <a:schemeClr val="dk1"/>
              </a:solidFill>
              <a:latin typeface="Heebo Medium"/>
              <a:ea typeface="Heebo Medium"/>
              <a:cs typeface="Heebo Medium"/>
              <a:sym typeface="Heebo"/>
            </a:endParaRPr>
          </a:p>
        </p:txBody>
      </p:sp>
      <p:cxnSp>
        <p:nvCxnSpPr>
          <p:cNvPr id="239" name="Google Shape;239;p5">
            <a:extLst>
              <a:ext uri="{FF2B5EF4-FFF2-40B4-BE49-F238E27FC236}">
                <a16:creationId xmlns:a16="http://schemas.microsoft.com/office/drawing/2014/main" id="{D886C047-5AA6-E310-C6E0-DACF4988652F}"/>
              </a:ext>
            </a:extLst>
          </p:cNvPr>
          <p:cNvCxnSpPr/>
          <p:nvPr/>
        </p:nvCxnSpPr>
        <p:spPr>
          <a:xfrm>
            <a:off x="8046559" y="2557467"/>
            <a:ext cx="3581024" cy="0"/>
          </a:xfrm>
          <a:prstGeom prst="straightConnector1">
            <a:avLst/>
          </a:prstGeom>
          <a:noFill/>
          <a:ln w="57150" cap="flat" cmpd="sng">
            <a:solidFill>
              <a:schemeClr val="tx2"/>
            </a:solidFill>
            <a:prstDash val="solid"/>
            <a:miter lim="800000"/>
            <a:headEnd type="none" w="sm" len="sm"/>
            <a:tailEnd type="none" w="sm" len="sm"/>
          </a:ln>
        </p:spPr>
      </p:cxnSp>
      <p:sp>
        <p:nvSpPr>
          <p:cNvPr id="240" name="Google Shape;240;p5">
            <a:extLst>
              <a:ext uri="{FF2B5EF4-FFF2-40B4-BE49-F238E27FC236}">
                <a16:creationId xmlns:a16="http://schemas.microsoft.com/office/drawing/2014/main" id="{8C378B72-6A5F-8A58-66C7-9BAE9E0063EF}"/>
              </a:ext>
            </a:extLst>
          </p:cNvPr>
          <p:cNvSpPr txBox="1"/>
          <p:nvPr/>
        </p:nvSpPr>
        <p:spPr>
          <a:xfrm>
            <a:off x="4275621" y="2700301"/>
            <a:ext cx="3373788" cy="2693005"/>
          </a:xfrm>
          <a:prstGeom prst="rect">
            <a:avLst/>
          </a:prstGeom>
          <a:noFill/>
          <a:ln>
            <a:noFill/>
          </a:ln>
        </p:spPr>
        <p:txBody>
          <a:bodyPr spcFirstLastPara="1" wrap="square" lIns="91425" tIns="45700" rIns="91425" bIns="45700" anchor="t" anchorCtr="0">
            <a:spAutoFit/>
          </a:bodyPr>
          <a:lstStyle/>
          <a:p>
            <a:pPr lvl="0"/>
            <a:r>
              <a:rPr lang="en-GB" sz="1600" b="1" dirty="0">
                <a:solidFill>
                  <a:schemeClr val="accent1"/>
                </a:solidFill>
                <a:latin typeface="Heebo Black"/>
                <a:ea typeface="Heebo Black"/>
                <a:cs typeface="Heebo Black"/>
                <a:sym typeface="Heebo"/>
              </a:rPr>
              <a:t>Drivers of Contribution</a:t>
            </a:r>
            <a:endParaRPr lang="en-GB" sz="1600" dirty="0">
              <a:solidFill>
                <a:schemeClr val="accent1"/>
              </a:solidFill>
            </a:endParaRPr>
          </a:p>
          <a:p>
            <a:pPr marL="285750" indent="-285750">
              <a:spcBef>
                <a:spcPts val="600"/>
              </a:spcBef>
              <a:buClr>
                <a:schemeClr val="accent1"/>
              </a:buClr>
              <a:buSzPts val="1600"/>
              <a:buFont typeface="Wingdings" pitchFamily="2" charset="2"/>
              <a:buChar char="Ø"/>
            </a:pPr>
            <a:r>
              <a:rPr lang="en-GB" sz="1600" dirty="0">
                <a:solidFill>
                  <a:schemeClr val="accent1"/>
                </a:solidFill>
                <a:cs typeface="Heebo Medium"/>
                <a:sym typeface="Heebo"/>
              </a:rPr>
              <a:t>Total income received</a:t>
            </a:r>
          </a:p>
          <a:p>
            <a:pPr marL="285750" indent="-285750">
              <a:spcBef>
                <a:spcPts val="600"/>
              </a:spcBef>
              <a:buClr>
                <a:schemeClr val="accent1"/>
              </a:buClr>
              <a:buSzPts val="1600"/>
              <a:buFont typeface="Wingdings" pitchFamily="2" charset="2"/>
              <a:buChar char="Ø"/>
            </a:pPr>
            <a:r>
              <a:rPr lang="en-GB" sz="1600" dirty="0">
                <a:solidFill>
                  <a:schemeClr val="accent1"/>
                </a:solidFill>
                <a:cs typeface="Heebo Medium"/>
                <a:sym typeface="Heebo"/>
              </a:rPr>
              <a:t>Total expenditure – including goods and services and staff wages and salaries</a:t>
            </a:r>
          </a:p>
          <a:p>
            <a:pPr marL="285750" indent="-285750">
              <a:spcBef>
                <a:spcPts val="600"/>
              </a:spcBef>
              <a:buClr>
                <a:schemeClr val="accent1"/>
              </a:buClr>
              <a:buSzPts val="1600"/>
              <a:buFont typeface="Wingdings" pitchFamily="2" charset="2"/>
              <a:buChar char="Ø"/>
            </a:pPr>
            <a:r>
              <a:rPr lang="en-GB" sz="1600" dirty="0">
                <a:solidFill>
                  <a:schemeClr val="accent1"/>
                </a:solidFill>
                <a:cs typeface="Heebo Medium"/>
                <a:sym typeface="Heebo"/>
              </a:rPr>
              <a:t>Location of suppliers</a:t>
            </a:r>
          </a:p>
          <a:p>
            <a:pPr marL="285750" indent="-285750">
              <a:spcBef>
                <a:spcPts val="600"/>
              </a:spcBef>
              <a:buClr>
                <a:schemeClr val="accent1"/>
              </a:buClr>
              <a:buSzPts val="1600"/>
              <a:buFont typeface="Wingdings" pitchFamily="2" charset="2"/>
              <a:buChar char="Ø"/>
            </a:pPr>
            <a:r>
              <a:rPr lang="en-GB" sz="1600" dirty="0">
                <a:solidFill>
                  <a:schemeClr val="accent1"/>
                </a:solidFill>
                <a:cs typeface="Heebo Medium"/>
                <a:sym typeface="Heebo"/>
              </a:rPr>
              <a:t>Number of staff employed</a:t>
            </a:r>
          </a:p>
          <a:p>
            <a:pPr marL="285750" indent="-285750">
              <a:spcBef>
                <a:spcPts val="600"/>
              </a:spcBef>
              <a:buClr>
                <a:schemeClr val="accent1"/>
              </a:buClr>
              <a:buSzPts val="1600"/>
              <a:buFont typeface="Wingdings" pitchFamily="2" charset="2"/>
              <a:buChar char="Ø"/>
            </a:pPr>
            <a:r>
              <a:rPr lang="en-GB" sz="1600" dirty="0">
                <a:solidFill>
                  <a:schemeClr val="accent1"/>
                </a:solidFill>
                <a:cs typeface="Heebo Medium"/>
              </a:rPr>
              <a:t>Value of spend on capital infrastructure</a:t>
            </a:r>
          </a:p>
        </p:txBody>
      </p:sp>
      <p:sp>
        <p:nvSpPr>
          <p:cNvPr id="241" name="Google Shape;241;p5">
            <a:extLst>
              <a:ext uri="{FF2B5EF4-FFF2-40B4-BE49-F238E27FC236}">
                <a16:creationId xmlns:a16="http://schemas.microsoft.com/office/drawing/2014/main" id="{728C164C-A46A-F648-1435-5E4AE4162C20}"/>
              </a:ext>
            </a:extLst>
          </p:cNvPr>
          <p:cNvSpPr txBox="1"/>
          <p:nvPr/>
        </p:nvSpPr>
        <p:spPr>
          <a:xfrm>
            <a:off x="8075834" y="2700301"/>
            <a:ext cx="3535426" cy="41549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tx2"/>
                </a:solidFill>
                <a:latin typeface="Heebo Black"/>
                <a:ea typeface="Heebo Black"/>
                <a:cs typeface="Heebo Black"/>
                <a:sym typeface="Heebo"/>
              </a:rPr>
              <a:t>Aurora Assumptions</a:t>
            </a:r>
            <a:endParaRPr dirty="0">
              <a:solidFill>
                <a:schemeClr val="tx2"/>
              </a:solidFill>
            </a:endParaRPr>
          </a:p>
          <a:p>
            <a:pPr marL="285750" marR="0" lvl="0" indent="-285750" algn="l" rtl="0">
              <a:spcBef>
                <a:spcPts val="600"/>
              </a:spcBef>
              <a:spcAft>
                <a:spcPts val="0"/>
              </a:spcAft>
              <a:buClr>
                <a:schemeClr val="accent2"/>
              </a:buClr>
              <a:buSzPts val="1600"/>
              <a:buFont typeface="Wingdings" pitchFamily="2" charset="2"/>
              <a:buChar char="Ø"/>
            </a:pPr>
            <a:r>
              <a:rPr lang="en-GB" sz="1600" dirty="0">
                <a:solidFill>
                  <a:schemeClr val="tx2"/>
                </a:solidFill>
                <a:cs typeface="Heebo Medium"/>
                <a:sym typeface="Heebo"/>
              </a:rPr>
              <a:t>€4 billion received by Aurora members in 2024</a:t>
            </a:r>
          </a:p>
          <a:p>
            <a:pPr marL="285750" lvl="0" indent="-285750">
              <a:spcBef>
                <a:spcPts val="600"/>
              </a:spcBef>
              <a:buClr>
                <a:schemeClr val="accent2"/>
              </a:buClr>
              <a:buSzPts val="1600"/>
              <a:buFont typeface="Wingdings" pitchFamily="2" charset="2"/>
              <a:buChar char="Ø"/>
            </a:pPr>
            <a:r>
              <a:rPr lang="en-GB" sz="1600" dirty="0">
                <a:solidFill>
                  <a:schemeClr val="tx2"/>
                </a:solidFill>
                <a:cs typeface="Heebo Medium"/>
                <a:sym typeface="Heebo"/>
              </a:rPr>
              <a:t>€901 million spent on goods and services, of which 99% went to suppliers based in Europe</a:t>
            </a:r>
          </a:p>
          <a:p>
            <a:pPr marL="285750" lvl="0" indent="-285750">
              <a:spcBef>
                <a:spcPts val="600"/>
              </a:spcBef>
              <a:buClr>
                <a:schemeClr val="accent2"/>
              </a:buClr>
              <a:buSzPts val="1600"/>
              <a:buFont typeface="Wingdings" pitchFamily="2" charset="2"/>
              <a:buChar char="Ø"/>
            </a:pPr>
            <a:r>
              <a:rPr lang="en-GB" sz="1600" dirty="0">
                <a:solidFill>
                  <a:schemeClr val="tx2"/>
                </a:solidFill>
                <a:cs typeface="Heebo Medium"/>
                <a:sym typeface="Heebo"/>
              </a:rPr>
              <a:t>33,970 staff directly employed by Aurora members, receiving wages and salaries worth €2 billion</a:t>
            </a:r>
          </a:p>
          <a:p>
            <a:pPr marL="285750" lvl="0" indent="-285750">
              <a:spcBef>
                <a:spcPts val="600"/>
              </a:spcBef>
              <a:buClr>
                <a:schemeClr val="accent2"/>
              </a:buClr>
              <a:buSzPts val="1600"/>
              <a:buFont typeface="Wingdings" pitchFamily="2" charset="2"/>
              <a:buChar char="Ø"/>
            </a:pPr>
            <a:r>
              <a:rPr lang="en-GB" sz="1600" dirty="0">
                <a:solidFill>
                  <a:schemeClr val="tx2"/>
                </a:solidFill>
                <a:cs typeface="Heebo Medium"/>
                <a:sym typeface="Heebo"/>
              </a:rPr>
              <a:t>€29 million collectively spent on capital projects each year (e.g. buildings, machinery, IT equipment)</a:t>
            </a:r>
          </a:p>
          <a:p>
            <a:pPr marL="285750" lvl="0" indent="-285750">
              <a:spcBef>
                <a:spcPts val="600"/>
              </a:spcBef>
              <a:buClr>
                <a:schemeClr val="accent2"/>
              </a:buClr>
              <a:buSzPts val="1600"/>
              <a:buFont typeface="Wingdings" pitchFamily="2" charset="2"/>
              <a:buChar char="Ø"/>
            </a:pPr>
            <a:endParaRPr lang="en-GB" sz="1400" dirty="0">
              <a:solidFill>
                <a:schemeClr val="tx2"/>
              </a:solidFill>
              <a:cs typeface="Heebo Medium"/>
              <a:sym typeface="Heebo"/>
            </a:endParaRPr>
          </a:p>
          <a:p>
            <a:pPr marL="285750" lvl="0" indent="-285750">
              <a:spcBef>
                <a:spcPts val="600"/>
              </a:spcBef>
              <a:buClr>
                <a:schemeClr val="accent2"/>
              </a:buClr>
              <a:buSzPts val="1600"/>
              <a:buFont typeface="Wingdings" pitchFamily="2" charset="2"/>
              <a:buChar char="Ø"/>
            </a:pPr>
            <a:endParaRPr sz="1400" dirty="0">
              <a:solidFill>
                <a:schemeClr val="tx2"/>
              </a:solidFill>
              <a:cs typeface="Heebo Medium"/>
              <a:sym typeface="Heebo"/>
            </a:endParaRPr>
          </a:p>
        </p:txBody>
      </p:sp>
      <p:pic>
        <p:nvPicPr>
          <p:cNvPr id="4" name="Picture 3" descr="A logo of a euro&#10;&#10;AI-generated content may be incorrect.">
            <a:extLst>
              <a:ext uri="{FF2B5EF4-FFF2-40B4-BE49-F238E27FC236}">
                <a16:creationId xmlns:a16="http://schemas.microsoft.com/office/drawing/2014/main" id="{CF092C43-52EE-E370-051B-E6B96413A5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3055" y="1117505"/>
            <a:ext cx="1400227" cy="1400227"/>
          </a:xfrm>
          <a:prstGeom prst="rect">
            <a:avLst/>
          </a:prstGeom>
        </p:spPr>
      </p:pic>
      <p:sp>
        <p:nvSpPr>
          <p:cNvPr id="5" name="TextBox 4">
            <a:extLst>
              <a:ext uri="{FF2B5EF4-FFF2-40B4-BE49-F238E27FC236}">
                <a16:creationId xmlns:a16="http://schemas.microsoft.com/office/drawing/2014/main" id="{A382F628-BADE-0C42-B6C4-D5296B30644D}"/>
              </a:ext>
            </a:extLst>
          </p:cNvPr>
          <p:cNvSpPr txBox="1"/>
          <p:nvPr/>
        </p:nvSpPr>
        <p:spPr>
          <a:xfrm>
            <a:off x="486199" y="1738730"/>
            <a:ext cx="2652219" cy="508370"/>
          </a:xfrm>
          <a:prstGeom prst="rect">
            <a:avLst/>
          </a:prstGeom>
          <a:noFill/>
        </p:spPr>
        <p:txBody>
          <a:bodyPr wrap="square" lIns="0" tIns="0" rIns="0" bIns="0" rtlCol="0">
            <a:noAutofit/>
          </a:bodyPr>
          <a:lstStyle/>
          <a:p>
            <a:pPr algn="l">
              <a:lnSpc>
                <a:spcPct val="110000"/>
              </a:lnSpc>
            </a:pPr>
            <a:r>
              <a:rPr lang="en-GB" sz="2400" b="1" dirty="0">
                <a:solidFill>
                  <a:schemeClr val="accent3"/>
                </a:solidFill>
              </a:rPr>
              <a:t>Total Contribution:</a:t>
            </a:r>
          </a:p>
        </p:txBody>
      </p:sp>
    </p:spTree>
    <p:extLst>
      <p:ext uri="{BB962C8B-B14F-4D97-AF65-F5344CB8AC3E}">
        <p14:creationId xmlns:p14="http://schemas.microsoft.com/office/powerpoint/2010/main" val="376634779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a:extLst>
            <a:ext uri="{FF2B5EF4-FFF2-40B4-BE49-F238E27FC236}">
              <a16:creationId xmlns:a16="http://schemas.microsoft.com/office/drawing/2014/main" id="{A6F27A89-40DB-58ED-DF1F-1892C2407393}"/>
            </a:ext>
          </a:extLst>
        </p:cNvPr>
        <p:cNvGrpSpPr/>
        <p:nvPr/>
      </p:nvGrpSpPr>
      <p:grpSpPr>
        <a:xfrm>
          <a:off x="0" y="0"/>
          <a:ext cx="0" cy="0"/>
          <a:chOff x="0" y="0"/>
          <a:chExt cx="0" cy="0"/>
        </a:xfrm>
      </p:grpSpPr>
      <p:sp>
        <p:nvSpPr>
          <p:cNvPr id="225" name="Google Shape;225;p5">
            <a:extLst>
              <a:ext uri="{FF2B5EF4-FFF2-40B4-BE49-F238E27FC236}">
                <a16:creationId xmlns:a16="http://schemas.microsoft.com/office/drawing/2014/main" id="{1BC71820-9601-67DA-E373-79308B032939}"/>
              </a:ext>
            </a:extLst>
          </p:cNvPr>
          <p:cNvSpPr/>
          <p:nvPr/>
        </p:nvSpPr>
        <p:spPr>
          <a:xfrm>
            <a:off x="4129119" y="2555673"/>
            <a:ext cx="3594025" cy="3809647"/>
          </a:xfrm>
          <a:prstGeom prst="rect">
            <a:avLst/>
          </a:prstGeom>
          <a:solidFill>
            <a:schemeClr val="lt2"/>
          </a:solidFill>
          <a:ln>
            <a:noFill/>
          </a:ln>
        </p:spPr>
        <p:txBody>
          <a:bodyPr spcFirstLastPara="1" wrap="square" lIns="72000" tIns="72000" rIns="72000" bIns="72000" anchor="ctr" anchorCtr="0">
            <a:noAutofit/>
          </a:bodyPr>
          <a:lstStyle/>
          <a:p>
            <a:pPr marL="0" marR="0" lvl="0" indent="0" algn="ctr" rtl="0">
              <a:lnSpc>
                <a:spcPct val="110000"/>
              </a:lnSpc>
              <a:spcBef>
                <a:spcPts val="0"/>
              </a:spcBef>
              <a:spcAft>
                <a:spcPts val="0"/>
              </a:spcAft>
              <a:buNone/>
            </a:pPr>
            <a:endParaRPr sz="1600">
              <a:solidFill>
                <a:schemeClr val="accent6"/>
              </a:solidFill>
              <a:latin typeface="Heebo Medium"/>
              <a:ea typeface="Heebo Medium"/>
              <a:cs typeface="Heebo Medium"/>
              <a:sym typeface="Heebo"/>
            </a:endParaRPr>
          </a:p>
        </p:txBody>
      </p:sp>
      <p:sp>
        <p:nvSpPr>
          <p:cNvPr id="226" name="Google Shape;226;p5">
            <a:extLst>
              <a:ext uri="{FF2B5EF4-FFF2-40B4-BE49-F238E27FC236}">
                <a16:creationId xmlns:a16="http://schemas.microsoft.com/office/drawing/2014/main" id="{3022B41D-9C3C-5463-07C9-9D512FAE68DF}"/>
              </a:ext>
            </a:extLst>
          </p:cNvPr>
          <p:cNvSpPr/>
          <p:nvPr/>
        </p:nvSpPr>
        <p:spPr>
          <a:xfrm>
            <a:off x="8046559" y="2591659"/>
            <a:ext cx="3564701" cy="3809647"/>
          </a:xfrm>
          <a:prstGeom prst="rect">
            <a:avLst/>
          </a:prstGeom>
          <a:solidFill>
            <a:schemeClr val="lt2"/>
          </a:solidFill>
          <a:ln>
            <a:noFill/>
          </a:ln>
        </p:spPr>
        <p:txBody>
          <a:bodyPr spcFirstLastPara="1" wrap="square" lIns="72000" tIns="72000" rIns="72000" bIns="72000" anchor="ctr" anchorCtr="0">
            <a:noAutofit/>
          </a:bodyPr>
          <a:lstStyle/>
          <a:p>
            <a:pPr marL="0" marR="0" lvl="0" indent="0" algn="ctr" rtl="0">
              <a:lnSpc>
                <a:spcPct val="110000"/>
              </a:lnSpc>
              <a:spcBef>
                <a:spcPts val="0"/>
              </a:spcBef>
              <a:spcAft>
                <a:spcPts val="0"/>
              </a:spcAft>
              <a:buNone/>
            </a:pPr>
            <a:endParaRPr sz="1600">
              <a:solidFill>
                <a:schemeClr val="dk2"/>
              </a:solidFill>
              <a:latin typeface="Heebo Medium"/>
              <a:ea typeface="Heebo Medium"/>
              <a:cs typeface="Heebo Medium"/>
              <a:sym typeface="Heebo"/>
            </a:endParaRPr>
          </a:p>
        </p:txBody>
      </p:sp>
      <p:sp>
        <p:nvSpPr>
          <p:cNvPr id="227" name="Google Shape;227;p5">
            <a:extLst>
              <a:ext uri="{FF2B5EF4-FFF2-40B4-BE49-F238E27FC236}">
                <a16:creationId xmlns:a16="http://schemas.microsoft.com/office/drawing/2014/main" id="{E8DC36B9-EE7B-1C87-33B9-4B7A562B87E6}"/>
              </a:ext>
            </a:extLst>
          </p:cNvPr>
          <p:cNvSpPr txBox="1">
            <a:spLocks noGrp="1"/>
          </p:cNvSpPr>
          <p:nvPr>
            <p:ph type="title"/>
          </p:nvPr>
        </p:nvSpPr>
        <p:spPr>
          <a:xfrm>
            <a:off x="541337" y="612625"/>
            <a:ext cx="11110912" cy="52166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3400"/>
              <a:buFont typeface="Heebo ExtraBold"/>
              <a:buNone/>
            </a:pPr>
            <a:r>
              <a:rPr lang="en-GB" dirty="0"/>
              <a:t>Tourism</a:t>
            </a:r>
            <a:endParaRPr dirty="0"/>
          </a:p>
        </p:txBody>
      </p:sp>
      <p:sp>
        <p:nvSpPr>
          <p:cNvPr id="228" name="Google Shape;228;p5">
            <a:extLst>
              <a:ext uri="{FF2B5EF4-FFF2-40B4-BE49-F238E27FC236}">
                <a16:creationId xmlns:a16="http://schemas.microsoft.com/office/drawing/2014/main" id="{C7D9239E-DB99-8F55-3816-C7388421BE8F}"/>
              </a:ext>
            </a:extLst>
          </p:cNvPr>
          <p:cNvSpPr txBox="1">
            <a:spLocks noGrp="1"/>
          </p:cNvSpPr>
          <p:nvPr>
            <p:ph type="ftr" idx="11"/>
          </p:nvPr>
        </p:nvSpPr>
        <p:spPr>
          <a:xfrm>
            <a:off x="541337" y="133201"/>
            <a:ext cx="5832475" cy="198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a:t>The Economic Contribution of Aurora - Key Findings</a:t>
            </a:r>
            <a:endParaRPr/>
          </a:p>
        </p:txBody>
      </p:sp>
      <p:sp>
        <p:nvSpPr>
          <p:cNvPr id="229" name="Google Shape;229;p5">
            <a:extLst>
              <a:ext uri="{FF2B5EF4-FFF2-40B4-BE49-F238E27FC236}">
                <a16:creationId xmlns:a16="http://schemas.microsoft.com/office/drawing/2014/main" id="{8C596406-7B43-E711-D886-F6EB55FA9547}"/>
              </a:ext>
            </a:extLst>
          </p:cNvPr>
          <p:cNvSpPr txBox="1">
            <a:spLocks noGrp="1"/>
          </p:cNvSpPr>
          <p:nvPr>
            <p:ph type="sldNum" idx="12"/>
          </p:nvPr>
        </p:nvSpPr>
        <p:spPr>
          <a:xfrm>
            <a:off x="11389658" y="6526801"/>
            <a:ext cx="262591" cy="223623"/>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16</a:t>
            </a:fld>
            <a:endParaRPr/>
          </a:p>
        </p:txBody>
      </p:sp>
      <p:sp>
        <p:nvSpPr>
          <p:cNvPr id="230" name="Google Shape;230;p5">
            <a:extLst>
              <a:ext uri="{FF2B5EF4-FFF2-40B4-BE49-F238E27FC236}">
                <a16:creationId xmlns:a16="http://schemas.microsoft.com/office/drawing/2014/main" id="{A6B7CECE-A2C8-C643-8DFF-BA19C425CB6A}"/>
              </a:ext>
            </a:extLst>
          </p:cNvPr>
          <p:cNvSpPr txBox="1"/>
          <p:nvPr/>
        </p:nvSpPr>
        <p:spPr>
          <a:xfrm>
            <a:off x="7893185" y="1817619"/>
            <a:ext cx="260897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chemeClr val="accent3"/>
                </a:solidFill>
                <a:latin typeface="Heebo Black"/>
                <a:ea typeface="Heebo Black"/>
                <a:cs typeface="Heebo Black"/>
                <a:sym typeface="Heebo"/>
              </a:rPr>
              <a:t>1,600 Jobs</a:t>
            </a:r>
            <a:endParaRPr sz="1800" b="1" dirty="0">
              <a:solidFill>
                <a:schemeClr val="accent3"/>
              </a:solidFill>
              <a:latin typeface="Heebo Black"/>
              <a:ea typeface="Heebo Black"/>
              <a:cs typeface="Heebo Black"/>
              <a:sym typeface="Heebo"/>
            </a:endParaRPr>
          </a:p>
        </p:txBody>
      </p:sp>
      <p:sp>
        <p:nvSpPr>
          <p:cNvPr id="231" name="Google Shape;231;p5">
            <a:extLst>
              <a:ext uri="{FF2B5EF4-FFF2-40B4-BE49-F238E27FC236}">
                <a16:creationId xmlns:a16="http://schemas.microsoft.com/office/drawing/2014/main" id="{90812B31-713A-9816-35C1-EFF033C62DB1}"/>
              </a:ext>
            </a:extLst>
          </p:cNvPr>
          <p:cNvSpPr txBox="1"/>
          <p:nvPr/>
        </p:nvSpPr>
        <p:spPr>
          <a:xfrm>
            <a:off x="4468664" y="1831536"/>
            <a:ext cx="23145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chemeClr val="accent3"/>
                </a:solidFill>
                <a:latin typeface="Heebo Black"/>
                <a:ea typeface="Heebo Black"/>
                <a:cs typeface="Heebo Black"/>
                <a:sym typeface="Heebo"/>
              </a:rPr>
              <a:t>€97m GVA</a:t>
            </a:r>
            <a:endParaRPr sz="1800" b="1" dirty="0">
              <a:solidFill>
                <a:schemeClr val="accent3"/>
              </a:solidFill>
              <a:latin typeface="Heebo Black"/>
              <a:ea typeface="Heebo Black"/>
              <a:cs typeface="Heebo Black"/>
              <a:sym typeface="Heebo"/>
            </a:endParaRPr>
          </a:p>
        </p:txBody>
      </p:sp>
      <p:sp>
        <p:nvSpPr>
          <p:cNvPr id="233" name="Google Shape;233;p5">
            <a:extLst>
              <a:ext uri="{FF2B5EF4-FFF2-40B4-BE49-F238E27FC236}">
                <a16:creationId xmlns:a16="http://schemas.microsoft.com/office/drawing/2014/main" id="{9930A832-9F64-1B68-05FD-306BF8BA8D70}"/>
              </a:ext>
            </a:extLst>
          </p:cNvPr>
          <p:cNvSpPr/>
          <p:nvPr/>
        </p:nvSpPr>
        <p:spPr>
          <a:xfrm>
            <a:off x="277656" y="2598016"/>
            <a:ext cx="3564700" cy="3809647"/>
          </a:xfrm>
          <a:prstGeom prst="rect">
            <a:avLst/>
          </a:prstGeom>
          <a:solidFill>
            <a:schemeClr val="lt2"/>
          </a:solidFill>
          <a:ln>
            <a:noFill/>
          </a:ln>
        </p:spPr>
        <p:txBody>
          <a:bodyPr spcFirstLastPara="1" wrap="square" lIns="72000" tIns="72000" rIns="72000" bIns="72000" anchor="ctr" anchorCtr="0">
            <a:noAutofit/>
          </a:bodyPr>
          <a:lstStyle/>
          <a:p>
            <a:pPr marL="0" marR="0" lvl="0" indent="0" algn="ctr" rtl="0">
              <a:lnSpc>
                <a:spcPct val="110000"/>
              </a:lnSpc>
              <a:spcBef>
                <a:spcPts val="0"/>
              </a:spcBef>
              <a:spcAft>
                <a:spcPts val="0"/>
              </a:spcAft>
              <a:buNone/>
            </a:pPr>
            <a:endParaRPr sz="1600">
              <a:solidFill>
                <a:schemeClr val="dk2"/>
              </a:solidFill>
              <a:latin typeface="Heebo Medium"/>
              <a:ea typeface="Heebo Medium"/>
              <a:cs typeface="Heebo Medium"/>
              <a:sym typeface="Heebo"/>
            </a:endParaRPr>
          </a:p>
        </p:txBody>
      </p:sp>
      <p:pic>
        <p:nvPicPr>
          <p:cNvPr id="234" name="Google Shape;234;p5">
            <a:extLst>
              <a:ext uri="{FF2B5EF4-FFF2-40B4-BE49-F238E27FC236}">
                <a16:creationId xmlns:a16="http://schemas.microsoft.com/office/drawing/2014/main" id="{D3C780B0-FB80-2BE3-3D97-124DC1FFE272}"/>
              </a:ext>
            </a:extLst>
          </p:cNvPr>
          <p:cNvPicPr preferRelativeResize="0"/>
          <p:nvPr/>
        </p:nvPicPr>
        <p:blipFill rotWithShape="1">
          <a:blip r:embed="rId3">
            <a:alphaModFix/>
          </a:blip>
          <a:srcRect/>
          <a:stretch/>
        </p:blipFill>
        <p:spPr>
          <a:xfrm>
            <a:off x="6491150" y="1121108"/>
            <a:ext cx="1540772" cy="1574007"/>
          </a:xfrm>
          <a:prstGeom prst="rect">
            <a:avLst/>
          </a:prstGeom>
          <a:noFill/>
          <a:ln>
            <a:noFill/>
          </a:ln>
        </p:spPr>
      </p:pic>
      <p:sp>
        <p:nvSpPr>
          <p:cNvPr id="235" name="Google Shape;235;p5">
            <a:extLst>
              <a:ext uri="{FF2B5EF4-FFF2-40B4-BE49-F238E27FC236}">
                <a16:creationId xmlns:a16="http://schemas.microsoft.com/office/drawing/2014/main" id="{ABD3BD68-99CE-FB29-E89B-3AC709CEDD97}"/>
              </a:ext>
            </a:extLst>
          </p:cNvPr>
          <p:cNvSpPr txBox="1"/>
          <p:nvPr/>
        </p:nvSpPr>
        <p:spPr>
          <a:xfrm>
            <a:off x="409245" y="2721333"/>
            <a:ext cx="3373788" cy="34470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accent5"/>
                </a:solidFill>
                <a:latin typeface="Heebo Black"/>
                <a:ea typeface="Heebo Black"/>
                <a:cs typeface="Heebo Black"/>
                <a:sym typeface="Heebo"/>
              </a:rPr>
              <a:t>What is this Contribution?</a:t>
            </a:r>
            <a:endParaRPr dirty="0"/>
          </a:p>
          <a:p>
            <a:pPr marL="285750" marR="0" lvl="0" indent="-285750" algn="l" rtl="0">
              <a:spcBef>
                <a:spcPts val="600"/>
              </a:spcBef>
              <a:spcAft>
                <a:spcPts val="0"/>
              </a:spcAft>
              <a:buFont typeface="Wingdings" pitchFamily="2" charset="2"/>
              <a:buChar char="Ø"/>
            </a:pPr>
            <a:r>
              <a:rPr lang="en-GB" sz="1600" dirty="0">
                <a:solidFill>
                  <a:schemeClr val="accent5"/>
                </a:solidFill>
                <a:ea typeface="Heebo Medium"/>
                <a:cs typeface="Heebo Medium"/>
                <a:sym typeface="Heebo"/>
              </a:rPr>
              <a:t>The Aurora members attract visitors to the local areas in which they are based who might otherwise not have visited – they then spend in the local economy</a:t>
            </a:r>
          </a:p>
          <a:p>
            <a:pPr marL="285750" marR="0" lvl="0" indent="-285750" algn="l" rtl="0">
              <a:spcBef>
                <a:spcPts val="600"/>
              </a:spcBef>
              <a:spcAft>
                <a:spcPts val="0"/>
              </a:spcAft>
              <a:buFont typeface="Wingdings" pitchFamily="2" charset="2"/>
              <a:buChar char="Ø"/>
            </a:pPr>
            <a:r>
              <a:rPr lang="en-GB" sz="1600" dirty="0">
                <a:solidFill>
                  <a:schemeClr val="accent5"/>
                </a:solidFill>
                <a:ea typeface="Heebo Medium"/>
                <a:cs typeface="Heebo Medium"/>
                <a:sym typeface="Heebo"/>
              </a:rPr>
              <a:t>Visitors are attracted to the area as a result of attending conferences and events hosted by Aurora members, and visits to its staff and students from their friends and families</a:t>
            </a:r>
          </a:p>
        </p:txBody>
      </p:sp>
      <p:cxnSp>
        <p:nvCxnSpPr>
          <p:cNvPr id="236" name="Google Shape;236;p5">
            <a:extLst>
              <a:ext uri="{FF2B5EF4-FFF2-40B4-BE49-F238E27FC236}">
                <a16:creationId xmlns:a16="http://schemas.microsoft.com/office/drawing/2014/main" id="{F1383B53-3527-9191-C97F-4DFF63FFEDAC}"/>
              </a:ext>
            </a:extLst>
          </p:cNvPr>
          <p:cNvCxnSpPr/>
          <p:nvPr/>
        </p:nvCxnSpPr>
        <p:spPr>
          <a:xfrm rot="10800000" flipH="1">
            <a:off x="266842" y="2562943"/>
            <a:ext cx="3586327" cy="6647"/>
          </a:xfrm>
          <a:prstGeom prst="straightConnector1">
            <a:avLst/>
          </a:prstGeom>
          <a:noFill/>
          <a:ln w="57150" cap="flat" cmpd="sng">
            <a:solidFill>
              <a:schemeClr val="accent5"/>
            </a:solidFill>
            <a:prstDash val="solid"/>
            <a:miter lim="800000"/>
            <a:headEnd type="none" w="sm" len="sm"/>
            <a:tailEnd type="none" w="sm" len="sm"/>
          </a:ln>
        </p:spPr>
      </p:cxnSp>
      <p:cxnSp>
        <p:nvCxnSpPr>
          <p:cNvPr id="237" name="Google Shape;237;p5">
            <a:extLst>
              <a:ext uri="{FF2B5EF4-FFF2-40B4-BE49-F238E27FC236}">
                <a16:creationId xmlns:a16="http://schemas.microsoft.com/office/drawing/2014/main" id="{245F1F58-F56E-08A7-34D9-9A0777DAECB2}"/>
              </a:ext>
            </a:extLst>
          </p:cNvPr>
          <p:cNvCxnSpPr/>
          <p:nvPr/>
        </p:nvCxnSpPr>
        <p:spPr>
          <a:xfrm>
            <a:off x="4164585" y="2569590"/>
            <a:ext cx="3595860" cy="0"/>
          </a:xfrm>
          <a:prstGeom prst="straightConnector1">
            <a:avLst/>
          </a:prstGeom>
          <a:noFill/>
          <a:ln w="57150" cap="flat" cmpd="sng">
            <a:solidFill>
              <a:schemeClr val="accent1"/>
            </a:solidFill>
            <a:prstDash val="solid"/>
            <a:miter lim="800000"/>
            <a:headEnd type="none" w="sm" len="sm"/>
            <a:tailEnd type="none" w="sm" len="sm"/>
          </a:ln>
        </p:spPr>
      </p:cxnSp>
      <p:sp>
        <p:nvSpPr>
          <p:cNvPr id="238" name="Google Shape;238;p5">
            <a:extLst>
              <a:ext uri="{FF2B5EF4-FFF2-40B4-BE49-F238E27FC236}">
                <a16:creationId xmlns:a16="http://schemas.microsoft.com/office/drawing/2014/main" id="{4782B415-69B9-415D-8183-0246E9B3B1AF}"/>
              </a:ext>
            </a:extLst>
          </p:cNvPr>
          <p:cNvSpPr txBox="1"/>
          <p:nvPr/>
        </p:nvSpPr>
        <p:spPr>
          <a:xfrm>
            <a:off x="2264771" y="5381410"/>
            <a:ext cx="0" cy="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endParaRPr sz="1600">
              <a:solidFill>
                <a:schemeClr val="dk1"/>
              </a:solidFill>
              <a:latin typeface="Heebo Medium"/>
              <a:ea typeface="Heebo Medium"/>
              <a:cs typeface="Heebo Medium"/>
              <a:sym typeface="Heebo"/>
            </a:endParaRPr>
          </a:p>
        </p:txBody>
      </p:sp>
      <p:cxnSp>
        <p:nvCxnSpPr>
          <p:cNvPr id="239" name="Google Shape;239;p5">
            <a:extLst>
              <a:ext uri="{FF2B5EF4-FFF2-40B4-BE49-F238E27FC236}">
                <a16:creationId xmlns:a16="http://schemas.microsoft.com/office/drawing/2014/main" id="{1EE21D0C-4006-62C2-EDFB-18FAA946AABB}"/>
              </a:ext>
            </a:extLst>
          </p:cNvPr>
          <p:cNvCxnSpPr/>
          <p:nvPr/>
        </p:nvCxnSpPr>
        <p:spPr>
          <a:xfrm>
            <a:off x="8046559" y="2557467"/>
            <a:ext cx="3581024" cy="0"/>
          </a:xfrm>
          <a:prstGeom prst="straightConnector1">
            <a:avLst/>
          </a:prstGeom>
          <a:noFill/>
          <a:ln w="57150" cap="flat" cmpd="sng">
            <a:solidFill>
              <a:schemeClr val="tx2"/>
            </a:solidFill>
            <a:prstDash val="solid"/>
            <a:miter lim="800000"/>
            <a:headEnd type="none" w="sm" len="sm"/>
            <a:tailEnd type="none" w="sm" len="sm"/>
          </a:ln>
        </p:spPr>
      </p:cxnSp>
      <p:sp>
        <p:nvSpPr>
          <p:cNvPr id="240" name="Google Shape;240;p5">
            <a:extLst>
              <a:ext uri="{FF2B5EF4-FFF2-40B4-BE49-F238E27FC236}">
                <a16:creationId xmlns:a16="http://schemas.microsoft.com/office/drawing/2014/main" id="{32FE6290-4FD9-6B04-64CA-CA955985B158}"/>
              </a:ext>
            </a:extLst>
          </p:cNvPr>
          <p:cNvSpPr txBox="1"/>
          <p:nvPr/>
        </p:nvSpPr>
        <p:spPr>
          <a:xfrm>
            <a:off x="4275621" y="2700301"/>
            <a:ext cx="3373788" cy="1723508"/>
          </a:xfrm>
          <a:prstGeom prst="rect">
            <a:avLst/>
          </a:prstGeom>
          <a:noFill/>
          <a:ln>
            <a:noFill/>
          </a:ln>
        </p:spPr>
        <p:txBody>
          <a:bodyPr spcFirstLastPara="1" wrap="square" lIns="91425" tIns="45700" rIns="91425" bIns="45700" anchor="t" anchorCtr="0">
            <a:spAutoFit/>
          </a:bodyPr>
          <a:lstStyle/>
          <a:p>
            <a:pPr lvl="0"/>
            <a:r>
              <a:rPr lang="en-GB" sz="1600" b="1" dirty="0">
                <a:solidFill>
                  <a:schemeClr val="accent1"/>
                </a:solidFill>
                <a:latin typeface="Heebo Black"/>
                <a:ea typeface="Heebo Black"/>
                <a:cs typeface="Heebo Black"/>
                <a:sym typeface="Heebo"/>
              </a:rPr>
              <a:t>Drivers of Contribution</a:t>
            </a:r>
            <a:endParaRPr lang="en-GB" sz="1600" dirty="0">
              <a:solidFill>
                <a:schemeClr val="accent1"/>
              </a:solidFill>
            </a:endParaRPr>
          </a:p>
          <a:p>
            <a:pPr marL="285750" marR="0" lvl="0" indent="-285750" algn="l" rtl="0">
              <a:spcBef>
                <a:spcPts val="600"/>
              </a:spcBef>
              <a:spcAft>
                <a:spcPts val="0"/>
              </a:spcAft>
              <a:buClr>
                <a:schemeClr val="accent1"/>
              </a:buClr>
              <a:buFont typeface="Wingdings" pitchFamily="2" charset="2"/>
              <a:buChar char="Ø"/>
            </a:pPr>
            <a:r>
              <a:rPr lang="en-GB" sz="1600" dirty="0">
                <a:solidFill>
                  <a:schemeClr val="accent1"/>
                </a:solidFill>
                <a:cs typeface="Heebo Medium"/>
                <a:sym typeface="Heebo"/>
              </a:rPr>
              <a:t>Number of visitors to conferences and events hosted</a:t>
            </a:r>
          </a:p>
          <a:p>
            <a:pPr marL="285750" marR="0" lvl="0" indent="-285750" algn="l" rtl="0">
              <a:spcBef>
                <a:spcPts val="600"/>
              </a:spcBef>
              <a:spcAft>
                <a:spcPts val="0"/>
              </a:spcAft>
              <a:buClr>
                <a:schemeClr val="accent1"/>
              </a:buClr>
              <a:buFont typeface="Wingdings" pitchFamily="2" charset="2"/>
              <a:buChar char="Ø"/>
            </a:pPr>
            <a:r>
              <a:rPr lang="en-GB" sz="1600" dirty="0">
                <a:solidFill>
                  <a:schemeClr val="accent1"/>
                </a:solidFill>
                <a:cs typeface="Heebo Medium"/>
              </a:rPr>
              <a:t>Number of visits made to staff and students by friends and relatives</a:t>
            </a:r>
          </a:p>
        </p:txBody>
      </p:sp>
      <p:sp>
        <p:nvSpPr>
          <p:cNvPr id="241" name="Google Shape;241;p5">
            <a:extLst>
              <a:ext uri="{FF2B5EF4-FFF2-40B4-BE49-F238E27FC236}">
                <a16:creationId xmlns:a16="http://schemas.microsoft.com/office/drawing/2014/main" id="{AD79D9A1-775C-55DC-F4D8-799FDF7D6BEF}"/>
              </a:ext>
            </a:extLst>
          </p:cNvPr>
          <p:cNvSpPr txBox="1"/>
          <p:nvPr/>
        </p:nvSpPr>
        <p:spPr>
          <a:xfrm>
            <a:off x="8075834" y="2700301"/>
            <a:ext cx="3373800"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tx2"/>
                </a:solidFill>
                <a:latin typeface="Heebo Black"/>
                <a:ea typeface="Heebo Black"/>
                <a:cs typeface="Heebo Black"/>
                <a:sym typeface="Heebo"/>
              </a:rPr>
              <a:t>Aurora Assumptions</a:t>
            </a:r>
            <a:endParaRPr dirty="0">
              <a:solidFill>
                <a:schemeClr val="tx2"/>
              </a:solidFill>
            </a:endParaRPr>
          </a:p>
          <a:p>
            <a:pPr marL="285750" marR="0" lvl="0" indent="-285750" algn="l" rtl="0">
              <a:spcBef>
                <a:spcPts val="600"/>
              </a:spcBef>
              <a:spcAft>
                <a:spcPts val="0"/>
              </a:spcAft>
              <a:buClr>
                <a:schemeClr val="accent2"/>
              </a:buClr>
              <a:buSzPts val="1600"/>
              <a:buFont typeface="Wingdings" pitchFamily="2" charset="2"/>
              <a:buChar char="Ø"/>
            </a:pPr>
            <a:r>
              <a:rPr lang="en-GB" sz="1400" dirty="0">
                <a:solidFill>
                  <a:schemeClr val="tx2"/>
                </a:solidFill>
                <a:cs typeface="Heebo Medium"/>
                <a:sym typeface="Heebo"/>
              </a:rPr>
              <a:t> </a:t>
            </a:r>
            <a:r>
              <a:rPr lang="en-GB" sz="1600" dirty="0">
                <a:solidFill>
                  <a:schemeClr val="tx2"/>
                </a:solidFill>
                <a:cs typeface="Heebo Medium"/>
                <a:sym typeface="Heebo"/>
              </a:rPr>
              <a:t>34,040 visitors attended conferences and events organised by Aurora members</a:t>
            </a:r>
          </a:p>
          <a:p>
            <a:pPr marL="285750" marR="0" lvl="0" indent="-285750" algn="l" rtl="0">
              <a:spcBef>
                <a:spcPts val="600"/>
              </a:spcBef>
              <a:spcAft>
                <a:spcPts val="0"/>
              </a:spcAft>
              <a:buClr>
                <a:schemeClr val="accent2"/>
              </a:buClr>
              <a:buSzPts val="1600"/>
              <a:buFont typeface="Wingdings" pitchFamily="2" charset="2"/>
              <a:buChar char="Ø"/>
            </a:pPr>
            <a:endParaRPr sz="1600" b="1" dirty="0">
              <a:solidFill>
                <a:schemeClr val="tx2"/>
              </a:solidFill>
              <a:latin typeface="Heebo Black"/>
              <a:ea typeface="Heebo Black"/>
              <a:cs typeface="Heebo Black"/>
              <a:sym typeface="Heebo"/>
            </a:endParaRPr>
          </a:p>
        </p:txBody>
      </p:sp>
      <p:pic>
        <p:nvPicPr>
          <p:cNvPr id="4" name="Picture 3" descr="A logo of a euro&#10;&#10;AI-generated content may be incorrect.">
            <a:extLst>
              <a:ext uri="{FF2B5EF4-FFF2-40B4-BE49-F238E27FC236}">
                <a16:creationId xmlns:a16="http://schemas.microsoft.com/office/drawing/2014/main" id="{37F6A910-DD17-FB1A-F1B1-83DEF572B1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3055" y="1117505"/>
            <a:ext cx="1400227" cy="1400227"/>
          </a:xfrm>
          <a:prstGeom prst="rect">
            <a:avLst/>
          </a:prstGeom>
        </p:spPr>
      </p:pic>
      <p:sp>
        <p:nvSpPr>
          <p:cNvPr id="5" name="TextBox 4">
            <a:extLst>
              <a:ext uri="{FF2B5EF4-FFF2-40B4-BE49-F238E27FC236}">
                <a16:creationId xmlns:a16="http://schemas.microsoft.com/office/drawing/2014/main" id="{CC11EC57-612E-A875-F437-78FEA574ED4D}"/>
              </a:ext>
            </a:extLst>
          </p:cNvPr>
          <p:cNvSpPr txBox="1"/>
          <p:nvPr/>
        </p:nvSpPr>
        <p:spPr>
          <a:xfrm>
            <a:off x="533500" y="1735353"/>
            <a:ext cx="2619555" cy="654030"/>
          </a:xfrm>
          <a:prstGeom prst="rect">
            <a:avLst/>
          </a:prstGeom>
          <a:noFill/>
        </p:spPr>
        <p:txBody>
          <a:bodyPr wrap="square" lIns="0" tIns="0" rIns="0" bIns="0" rtlCol="0">
            <a:noAutofit/>
          </a:bodyPr>
          <a:lstStyle/>
          <a:p>
            <a:pPr algn="l">
              <a:lnSpc>
                <a:spcPct val="110000"/>
              </a:lnSpc>
            </a:pPr>
            <a:r>
              <a:rPr lang="en-GB" sz="2400" b="1" dirty="0">
                <a:solidFill>
                  <a:schemeClr val="accent3"/>
                </a:solidFill>
              </a:rPr>
              <a:t>Total Contribution:</a:t>
            </a:r>
          </a:p>
        </p:txBody>
      </p:sp>
    </p:spTree>
    <p:extLst>
      <p:ext uri="{BB962C8B-B14F-4D97-AF65-F5344CB8AC3E}">
        <p14:creationId xmlns:p14="http://schemas.microsoft.com/office/powerpoint/2010/main" val="273213160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EBED96-3CDB-9423-4050-F6E4634385F2}"/>
              </a:ext>
            </a:extLst>
          </p:cNvPr>
          <p:cNvSpPr>
            <a:spLocks noGrp="1"/>
          </p:cNvSpPr>
          <p:nvPr>
            <p:ph type="ftr" sz="quarter" idx="11"/>
          </p:nvPr>
        </p:nvSpPr>
        <p:spPr/>
        <p:txBody>
          <a:bodyPr/>
          <a:lstStyle/>
          <a:p>
            <a:r>
              <a:rPr lang="en-GB"/>
              <a:t>The Economic Contribution of Aurora - Key Findings</a:t>
            </a:r>
          </a:p>
        </p:txBody>
      </p:sp>
      <p:sp>
        <p:nvSpPr>
          <p:cNvPr id="3" name="Slide Number Placeholder 2">
            <a:extLst>
              <a:ext uri="{FF2B5EF4-FFF2-40B4-BE49-F238E27FC236}">
                <a16:creationId xmlns:a16="http://schemas.microsoft.com/office/drawing/2014/main" id="{2FFFAE8B-FFCC-30D9-931E-356568337504}"/>
              </a:ext>
            </a:extLst>
          </p:cNvPr>
          <p:cNvSpPr>
            <a:spLocks noGrp="1"/>
          </p:cNvSpPr>
          <p:nvPr>
            <p:ph type="sldNum" sz="quarter" idx="12"/>
          </p:nvPr>
        </p:nvSpPr>
        <p:spPr/>
        <p:txBody>
          <a:bodyPr/>
          <a:lstStyle/>
          <a:p>
            <a:fld id="{1B380CA8-D005-4374-9E21-56061D22F6FB}" type="slidenum">
              <a:rPr lang="en-GB" smtClean="0"/>
              <a:t>17</a:t>
            </a:fld>
            <a:endParaRPr lang="en-GB"/>
          </a:p>
        </p:txBody>
      </p:sp>
      <p:sp>
        <p:nvSpPr>
          <p:cNvPr id="4" name="Title 3">
            <a:extLst>
              <a:ext uri="{FF2B5EF4-FFF2-40B4-BE49-F238E27FC236}">
                <a16:creationId xmlns:a16="http://schemas.microsoft.com/office/drawing/2014/main" id="{1D5CF274-895F-F836-572B-028839E0F92A}"/>
              </a:ext>
            </a:extLst>
          </p:cNvPr>
          <p:cNvSpPr>
            <a:spLocks noGrp="1"/>
          </p:cNvSpPr>
          <p:nvPr>
            <p:ph type="ctrTitle"/>
          </p:nvPr>
        </p:nvSpPr>
        <p:spPr/>
        <p:txBody>
          <a:bodyPr/>
          <a:lstStyle/>
          <a:p>
            <a:r>
              <a:rPr lang="en-GB" dirty="0"/>
              <a:t>Students</a:t>
            </a:r>
          </a:p>
        </p:txBody>
      </p:sp>
      <p:sp>
        <p:nvSpPr>
          <p:cNvPr id="5" name="Subtitle 4">
            <a:extLst>
              <a:ext uri="{FF2B5EF4-FFF2-40B4-BE49-F238E27FC236}">
                <a16:creationId xmlns:a16="http://schemas.microsoft.com/office/drawing/2014/main" id="{BED52C57-CE31-6365-3DCF-CE7637F92FC0}"/>
              </a:ext>
            </a:extLst>
          </p:cNvPr>
          <p:cNvSpPr>
            <a:spLocks noGrp="1"/>
          </p:cNvSpPr>
          <p:nvPr>
            <p:ph type="subTitle" idx="1"/>
          </p:nvPr>
        </p:nvSpPr>
        <p:spPr/>
        <p:txBody>
          <a:bodyPr/>
          <a:lstStyle/>
          <a:p>
            <a:pPr marL="285750" indent="-285750">
              <a:buFont typeface="Arial" panose="020B0604020202020204" pitchFamily="34" charset="0"/>
              <a:buChar char="•"/>
            </a:pPr>
            <a:r>
              <a:rPr lang="en-GB" dirty="0"/>
              <a:t>Spending</a:t>
            </a:r>
          </a:p>
          <a:p>
            <a:pPr marL="285750" indent="-285750">
              <a:buFont typeface="Arial" panose="020B0604020202020204" pitchFamily="34" charset="0"/>
              <a:buChar char="•"/>
            </a:pPr>
            <a:r>
              <a:rPr lang="en-GB" dirty="0"/>
              <a:t>Part-time Working</a:t>
            </a:r>
          </a:p>
          <a:p>
            <a:pPr marL="285750" indent="-285750">
              <a:buFont typeface="Arial" panose="020B0604020202020204" pitchFamily="34" charset="0"/>
              <a:buChar char="•"/>
            </a:pPr>
            <a:r>
              <a:rPr lang="en-GB" dirty="0"/>
              <a:t>Volunteering</a:t>
            </a:r>
          </a:p>
        </p:txBody>
      </p:sp>
      <p:pic>
        <p:nvPicPr>
          <p:cNvPr id="8" name="Picture Placeholder 7" descr="A group of people in a circle&#10;&#10;AI-generated content may be incorrect.">
            <a:extLst>
              <a:ext uri="{FF2B5EF4-FFF2-40B4-BE49-F238E27FC236}">
                <a16:creationId xmlns:a16="http://schemas.microsoft.com/office/drawing/2014/main" id="{F4F2DD7A-4318-8EB2-1DF6-CEC047215FF7}"/>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7" b="17"/>
          <a:stretch>
            <a:fillRect/>
          </a:stretch>
        </p:blipFill>
        <p:spPr/>
      </p:pic>
    </p:spTree>
    <p:extLst>
      <p:ext uri="{BB962C8B-B14F-4D97-AF65-F5344CB8AC3E}">
        <p14:creationId xmlns:p14="http://schemas.microsoft.com/office/powerpoint/2010/main" val="129612050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a:extLst>
            <a:ext uri="{FF2B5EF4-FFF2-40B4-BE49-F238E27FC236}">
              <a16:creationId xmlns:a16="http://schemas.microsoft.com/office/drawing/2014/main" id="{441CE3E6-60CD-31AB-2F65-047BD9A507A5}"/>
            </a:ext>
          </a:extLst>
        </p:cNvPr>
        <p:cNvGrpSpPr/>
        <p:nvPr/>
      </p:nvGrpSpPr>
      <p:grpSpPr>
        <a:xfrm>
          <a:off x="0" y="0"/>
          <a:ext cx="0" cy="0"/>
          <a:chOff x="0" y="0"/>
          <a:chExt cx="0" cy="0"/>
        </a:xfrm>
      </p:grpSpPr>
      <p:sp>
        <p:nvSpPr>
          <p:cNvPr id="225" name="Google Shape;225;p5">
            <a:extLst>
              <a:ext uri="{FF2B5EF4-FFF2-40B4-BE49-F238E27FC236}">
                <a16:creationId xmlns:a16="http://schemas.microsoft.com/office/drawing/2014/main" id="{419A1698-6DE2-C4B0-9698-D959A18751E8}"/>
              </a:ext>
            </a:extLst>
          </p:cNvPr>
          <p:cNvSpPr/>
          <p:nvPr/>
        </p:nvSpPr>
        <p:spPr>
          <a:xfrm>
            <a:off x="4129119" y="2555673"/>
            <a:ext cx="3594025" cy="3809647"/>
          </a:xfrm>
          <a:prstGeom prst="rect">
            <a:avLst/>
          </a:prstGeom>
          <a:solidFill>
            <a:schemeClr val="lt2"/>
          </a:solidFill>
          <a:ln>
            <a:noFill/>
          </a:ln>
        </p:spPr>
        <p:txBody>
          <a:bodyPr spcFirstLastPara="1" wrap="square" lIns="72000" tIns="72000" rIns="72000" bIns="72000" anchor="ctr" anchorCtr="0">
            <a:noAutofit/>
          </a:bodyPr>
          <a:lstStyle/>
          <a:p>
            <a:pPr marL="0" marR="0" lvl="0" indent="0" algn="ctr" rtl="0">
              <a:lnSpc>
                <a:spcPct val="110000"/>
              </a:lnSpc>
              <a:spcBef>
                <a:spcPts val="0"/>
              </a:spcBef>
              <a:spcAft>
                <a:spcPts val="0"/>
              </a:spcAft>
              <a:buNone/>
            </a:pPr>
            <a:endParaRPr sz="1600">
              <a:solidFill>
                <a:schemeClr val="accent6"/>
              </a:solidFill>
              <a:latin typeface="Heebo Medium"/>
              <a:ea typeface="Heebo Medium"/>
              <a:cs typeface="Heebo Medium"/>
              <a:sym typeface="Heebo"/>
            </a:endParaRPr>
          </a:p>
        </p:txBody>
      </p:sp>
      <p:sp>
        <p:nvSpPr>
          <p:cNvPr id="226" name="Google Shape;226;p5">
            <a:extLst>
              <a:ext uri="{FF2B5EF4-FFF2-40B4-BE49-F238E27FC236}">
                <a16:creationId xmlns:a16="http://schemas.microsoft.com/office/drawing/2014/main" id="{0301D8AB-B42F-1198-27A0-5E3A10773F31}"/>
              </a:ext>
            </a:extLst>
          </p:cNvPr>
          <p:cNvSpPr/>
          <p:nvPr/>
        </p:nvSpPr>
        <p:spPr>
          <a:xfrm>
            <a:off x="8046559" y="2591659"/>
            <a:ext cx="3564701" cy="3809647"/>
          </a:xfrm>
          <a:prstGeom prst="rect">
            <a:avLst/>
          </a:prstGeom>
          <a:solidFill>
            <a:schemeClr val="lt2"/>
          </a:solidFill>
          <a:ln>
            <a:noFill/>
          </a:ln>
        </p:spPr>
        <p:txBody>
          <a:bodyPr spcFirstLastPara="1" wrap="square" lIns="72000" tIns="72000" rIns="72000" bIns="72000" anchor="ctr" anchorCtr="0">
            <a:noAutofit/>
          </a:bodyPr>
          <a:lstStyle/>
          <a:p>
            <a:pPr marL="0" marR="0" lvl="0" indent="0" algn="ctr" rtl="0">
              <a:lnSpc>
                <a:spcPct val="110000"/>
              </a:lnSpc>
              <a:spcBef>
                <a:spcPts val="0"/>
              </a:spcBef>
              <a:spcAft>
                <a:spcPts val="0"/>
              </a:spcAft>
              <a:buNone/>
            </a:pPr>
            <a:endParaRPr sz="1600">
              <a:solidFill>
                <a:schemeClr val="dk2"/>
              </a:solidFill>
              <a:latin typeface="Heebo Medium"/>
              <a:ea typeface="Heebo Medium"/>
              <a:cs typeface="Heebo Medium"/>
              <a:sym typeface="Heebo"/>
            </a:endParaRPr>
          </a:p>
        </p:txBody>
      </p:sp>
      <p:sp>
        <p:nvSpPr>
          <p:cNvPr id="227" name="Google Shape;227;p5">
            <a:extLst>
              <a:ext uri="{FF2B5EF4-FFF2-40B4-BE49-F238E27FC236}">
                <a16:creationId xmlns:a16="http://schemas.microsoft.com/office/drawing/2014/main" id="{26F80A93-5CAA-1754-42F7-198E38D4C7BF}"/>
              </a:ext>
            </a:extLst>
          </p:cNvPr>
          <p:cNvSpPr txBox="1">
            <a:spLocks noGrp="1"/>
          </p:cNvSpPr>
          <p:nvPr>
            <p:ph type="title"/>
          </p:nvPr>
        </p:nvSpPr>
        <p:spPr>
          <a:xfrm>
            <a:off x="541337" y="612625"/>
            <a:ext cx="11110912" cy="52166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3400"/>
              <a:buFont typeface="Heebo ExtraBold"/>
              <a:buNone/>
            </a:pPr>
            <a:r>
              <a:rPr lang="en-GB" dirty="0"/>
              <a:t>Spending</a:t>
            </a:r>
            <a:endParaRPr dirty="0"/>
          </a:p>
        </p:txBody>
      </p:sp>
      <p:sp>
        <p:nvSpPr>
          <p:cNvPr id="228" name="Google Shape;228;p5">
            <a:extLst>
              <a:ext uri="{FF2B5EF4-FFF2-40B4-BE49-F238E27FC236}">
                <a16:creationId xmlns:a16="http://schemas.microsoft.com/office/drawing/2014/main" id="{9EB73DF4-E06B-E672-59D3-CE57E0B0BEA1}"/>
              </a:ext>
            </a:extLst>
          </p:cNvPr>
          <p:cNvSpPr txBox="1">
            <a:spLocks noGrp="1"/>
          </p:cNvSpPr>
          <p:nvPr>
            <p:ph type="ftr" idx="11"/>
          </p:nvPr>
        </p:nvSpPr>
        <p:spPr>
          <a:xfrm>
            <a:off x="541337" y="133201"/>
            <a:ext cx="5832475" cy="198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a:t>The Economic Contribution of Aurora - Key Findings</a:t>
            </a:r>
            <a:endParaRPr/>
          </a:p>
        </p:txBody>
      </p:sp>
      <p:sp>
        <p:nvSpPr>
          <p:cNvPr id="229" name="Google Shape;229;p5">
            <a:extLst>
              <a:ext uri="{FF2B5EF4-FFF2-40B4-BE49-F238E27FC236}">
                <a16:creationId xmlns:a16="http://schemas.microsoft.com/office/drawing/2014/main" id="{21A1DEE0-B222-9E15-03C8-5DE91A8E67A3}"/>
              </a:ext>
            </a:extLst>
          </p:cNvPr>
          <p:cNvSpPr txBox="1">
            <a:spLocks noGrp="1"/>
          </p:cNvSpPr>
          <p:nvPr>
            <p:ph type="sldNum" idx="12"/>
          </p:nvPr>
        </p:nvSpPr>
        <p:spPr>
          <a:xfrm>
            <a:off x="11389658" y="6526801"/>
            <a:ext cx="262591" cy="223623"/>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18</a:t>
            </a:fld>
            <a:endParaRPr/>
          </a:p>
        </p:txBody>
      </p:sp>
      <p:sp>
        <p:nvSpPr>
          <p:cNvPr id="230" name="Google Shape;230;p5">
            <a:extLst>
              <a:ext uri="{FF2B5EF4-FFF2-40B4-BE49-F238E27FC236}">
                <a16:creationId xmlns:a16="http://schemas.microsoft.com/office/drawing/2014/main" id="{85895965-7D49-EBA2-4D34-C6EC544AC140}"/>
              </a:ext>
            </a:extLst>
          </p:cNvPr>
          <p:cNvSpPr txBox="1"/>
          <p:nvPr/>
        </p:nvSpPr>
        <p:spPr>
          <a:xfrm>
            <a:off x="7893185" y="1817619"/>
            <a:ext cx="260897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chemeClr val="accent3"/>
                </a:solidFill>
                <a:latin typeface="Heebo Black"/>
                <a:ea typeface="Heebo Black"/>
                <a:cs typeface="Heebo Black"/>
                <a:sym typeface="Heebo"/>
              </a:rPr>
              <a:t>30,200 Jobs</a:t>
            </a:r>
            <a:endParaRPr sz="1800" b="1" dirty="0">
              <a:solidFill>
                <a:schemeClr val="accent3"/>
              </a:solidFill>
              <a:latin typeface="Heebo Black"/>
              <a:ea typeface="Heebo Black"/>
              <a:cs typeface="Heebo Black"/>
              <a:sym typeface="Heebo"/>
            </a:endParaRPr>
          </a:p>
        </p:txBody>
      </p:sp>
      <p:sp>
        <p:nvSpPr>
          <p:cNvPr id="231" name="Google Shape;231;p5">
            <a:extLst>
              <a:ext uri="{FF2B5EF4-FFF2-40B4-BE49-F238E27FC236}">
                <a16:creationId xmlns:a16="http://schemas.microsoft.com/office/drawing/2014/main" id="{ED4C093B-1278-0ED2-775D-11C3E825912E}"/>
              </a:ext>
            </a:extLst>
          </p:cNvPr>
          <p:cNvSpPr txBox="1"/>
          <p:nvPr/>
        </p:nvSpPr>
        <p:spPr>
          <a:xfrm>
            <a:off x="4468664" y="1831536"/>
            <a:ext cx="23145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chemeClr val="accent3"/>
                </a:solidFill>
                <a:latin typeface="Heebo Black"/>
                <a:ea typeface="Heebo Black"/>
                <a:cs typeface="Heebo Black"/>
                <a:sym typeface="Heebo"/>
              </a:rPr>
              <a:t>€2.8bn GVA</a:t>
            </a:r>
            <a:endParaRPr sz="1800" b="1" dirty="0">
              <a:solidFill>
                <a:schemeClr val="accent3"/>
              </a:solidFill>
              <a:latin typeface="Heebo Black"/>
              <a:ea typeface="Heebo Black"/>
              <a:cs typeface="Heebo Black"/>
              <a:sym typeface="Heebo"/>
            </a:endParaRPr>
          </a:p>
        </p:txBody>
      </p:sp>
      <p:sp>
        <p:nvSpPr>
          <p:cNvPr id="233" name="Google Shape;233;p5">
            <a:extLst>
              <a:ext uri="{FF2B5EF4-FFF2-40B4-BE49-F238E27FC236}">
                <a16:creationId xmlns:a16="http://schemas.microsoft.com/office/drawing/2014/main" id="{7CD78FC6-F546-6582-31E5-80EC121167A6}"/>
              </a:ext>
            </a:extLst>
          </p:cNvPr>
          <p:cNvSpPr/>
          <p:nvPr/>
        </p:nvSpPr>
        <p:spPr>
          <a:xfrm>
            <a:off x="277656" y="2598016"/>
            <a:ext cx="3564700" cy="3809647"/>
          </a:xfrm>
          <a:prstGeom prst="rect">
            <a:avLst/>
          </a:prstGeom>
          <a:solidFill>
            <a:schemeClr val="lt2"/>
          </a:solidFill>
          <a:ln>
            <a:noFill/>
          </a:ln>
        </p:spPr>
        <p:txBody>
          <a:bodyPr spcFirstLastPara="1" wrap="square" lIns="72000" tIns="72000" rIns="72000" bIns="72000" anchor="ctr" anchorCtr="0">
            <a:noAutofit/>
          </a:bodyPr>
          <a:lstStyle/>
          <a:p>
            <a:pPr marL="0" marR="0" lvl="0" indent="0" algn="ctr" rtl="0">
              <a:lnSpc>
                <a:spcPct val="110000"/>
              </a:lnSpc>
              <a:spcBef>
                <a:spcPts val="0"/>
              </a:spcBef>
              <a:spcAft>
                <a:spcPts val="0"/>
              </a:spcAft>
              <a:buNone/>
            </a:pPr>
            <a:endParaRPr sz="1600">
              <a:solidFill>
                <a:schemeClr val="dk2"/>
              </a:solidFill>
              <a:latin typeface="Heebo Medium"/>
              <a:ea typeface="Heebo Medium"/>
              <a:cs typeface="Heebo Medium"/>
              <a:sym typeface="Heebo"/>
            </a:endParaRPr>
          </a:p>
        </p:txBody>
      </p:sp>
      <p:pic>
        <p:nvPicPr>
          <p:cNvPr id="234" name="Google Shape;234;p5">
            <a:extLst>
              <a:ext uri="{FF2B5EF4-FFF2-40B4-BE49-F238E27FC236}">
                <a16:creationId xmlns:a16="http://schemas.microsoft.com/office/drawing/2014/main" id="{EEDCB9B4-382B-6E20-8358-92F064B102DE}"/>
              </a:ext>
            </a:extLst>
          </p:cNvPr>
          <p:cNvPicPr preferRelativeResize="0"/>
          <p:nvPr/>
        </p:nvPicPr>
        <p:blipFill rotWithShape="1">
          <a:blip r:embed="rId3">
            <a:alphaModFix/>
          </a:blip>
          <a:srcRect/>
          <a:stretch/>
        </p:blipFill>
        <p:spPr>
          <a:xfrm>
            <a:off x="6491150" y="1121108"/>
            <a:ext cx="1540772" cy="1574007"/>
          </a:xfrm>
          <a:prstGeom prst="rect">
            <a:avLst/>
          </a:prstGeom>
          <a:noFill/>
          <a:ln>
            <a:noFill/>
          </a:ln>
        </p:spPr>
      </p:pic>
      <p:sp>
        <p:nvSpPr>
          <p:cNvPr id="235" name="Google Shape;235;p5">
            <a:extLst>
              <a:ext uri="{FF2B5EF4-FFF2-40B4-BE49-F238E27FC236}">
                <a16:creationId xmlns:a16="http://schemas.microsoft.com/office/drawing/2014/main" id="{38327E6F-0124-1B69-0D97-B88936987E10}"/>
              </a:ext>
            </a:extLst>
          </p:cNvPr>
          <p:cNvSpPr txBox="1"/>
          <p:nvPr/>
        </p:nvSpPr>
        <p:spPr>
          <a:xfrm>
            <a:off x="409245" y="2721333"/>
            <a:ext cx="3373788" cy="19697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accent5"/>
                </a:solidFill>
                <a:latin typeface="Heebo Black"/>
                <a:ea typeface="Heebo Black"/>
                <a:cs typeface="Heebo Black"/>
                <a:sym typeface="Heebo"/>
              </a:rPr>
              <a:t>What is this Contribution?</a:t>
            </a:r>
          </a:p>
          <a:p>
            <a:pPr marL="285750" indent="-285750">
              <a:spcBef>
                <a:spcPts val="600"/>
              </a:spcBef>
              <a:buFont typeface="Wingdings" pitchFamily="2" charset="2"/>
              <a:buChar char="Ø"/>
            </a:pPr>
            <a:r>
              <a:rPr lang="en-GB" sz="1600" dirty="0">
                <a:solidFill>
                  <a:schemeClr val="accent5"/>
                </a:solidFill>
                <a:ea typeface="Heebo Medium"/>
                <a:cs typeface="Heebo Medium"/>
                <a:sym typeface="Heebo"/>
              </a:rPr>
              <a:t>Whilst studying at an Aurora member, students spend in the local economy, supporting the activity and employment of local businesses</a:t>
            </a:r>
          </a:p>
          <a:p>
            <a:pPr marL="285750" marR="0" lvl="0" indent="-285750" algn="l" rtl="0">
              <a:spcBef>
                <a:spcPts val="600"/>
              </a:spcBef>
              <a:spcAft>
                <a:spcPts val="0"/>
              </a:spcAft>
              <a:buFont typeface="Wingdings" pitchFamily="2" charset="2"/>
              <a:buChar char="Ø"/>
            </a:pPr>
            <a:endParaRPr lang="en-GB" sz="1600" dirty="0">
              <a:solidFill>
                <a:schemeClr val="accent5"/>
              </a:solidFill>
              <a:ea typeface="Heebo Medium"/>
              <a:cs typeface="Heebo Medium"/>
              <a:sym typeface="Heebo"/>
            </a:endParaRPr>
          </a:p>
        </p:txBody>
      </p:sp>
      <p:cxnSp>
        <p:nvCxnSpPr>
          <p:cNvPr id="236" name="Google Shape;236;p5">
            <a:extLst>
              <a:ext uri="{FF2B5EF4-FFF2-40B4-BE49-F238E27FC236}">
                <a16:creationId xmlns:a16="http://schemas.microsoft.com/office/drawing/2014/main" id="{76023364-7B54-343D-31DA-B3D71C433722}"/>
              </a:ext>
            </a:extLst>
          </p:cNvPr>
          <p:cNvCxnSpPr/>
          <p:nvPr/>
        </p:nvCxnSpPr>
        <p:spPr>
          <a:xfrm rot="10800000" flipH="1">
            <a:off x="266842" y="2562943"/>
            <a:ext cx="3586327" cy="6647"/>
          </a:xfrm>
          <a:prstGeom prst="straightConnector1">
            <a:avLst/>
          </a:prstGeom>
          <a:noFill/>
          <a:ln w="57150" cap="flat" cmpd="sng">
            <a:solidFill>
              <a:schemeClr val="accent5"/>
            </a:solidFill>
            <a:prstDash val="solid"/>
            <a:miter lim="800000"/>
            <a:headEnd type="none" w="sm" len="sm"/>
            <a:tailEnd type="none" w="sm" len="sm"/>
          </a:ln>
        </p:spPr>
      </p:cxnSp>
      <p:cxnSp>
        <p:nvCxnSpPr>
          <p:cNvPr id="237" name="Google Shape;237;p5">
            <a:extLst>
              <a:ext uri="{FF2B5EF4-FFF2-40B4-BE49-F238E27FC236}">
                <a16:creationId xmlns:a16="http://schemas.microsoft.com/office/drawing/2014/main" id="{675A27C7-EA7B-A95F-3669-5BDFB73AAF8E}"/>
              </a:ext>
            </a:extLst>
          </p:cNvPr>
          <p:cNvCxnSpPr/>
          <p:nvPr/>
        </p:nvCxnSpPr>
        <p:spPr>
          <a:xfrm>
            <a:off x="4164585" y="2569590"/>
            <a:ext cx="3595860" cy="0"/>
          </a:xfrm>
          <a:prstGeom prst="straightConnector1">
            <a:avLst/>
          </a:prstGeom>
          <a:noFill/>
          <a:ln w="57150" cap="flat" cmpd="sng">
            <a:solidFill>
              <a:schemeClr val="accent1"/>
            </a:solidFill>
            <a:prstDash val="solid"/>
            <a:miter lim="800000"/>
            <a:headEnd type="none" w="sm" len="sm"/>
            <a:tailEnd type="none" w="sm" len="sm"/>
          </a:ln>
        </p:spPr>
      </p:cxnSp>
      <p:sp>
        <p:nvSpPr>
          <p:cNvPr id="238" name="Google Shape;238;p5">
            <a:extLst>
              <a:ext uri="{FF2B5EF4-FFF2-40B4-BE49-F238E27FC236}">
                <a16:creationId xmlns:a16="http://schemas.microsoft.com/office/drawing/2014/main" id="{77A3478B-563F-060B-C3AA-A3027787E437}"/>
              </a:ext>
            </a:extLst>
          </p:cNvPr>
          <p:cNvSpPr txBox="1"/>
          <p:nvPr/>
        </p:nvSpPr>
        <p:spPr>
          <a:xfrm>
            <a:off x="2264771" y="5381410"/>
            <a:ext cx="0" cy="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endParaRPr sz="1600">
              <a:solidFill>
                <a:schemeClr val="dk1"/>
              </a:solidFill>
              <a:latin typeface="Heebo Medium"/>
              <a:ea typeface="Heebo Medium"/>
              <a:cs typeface="Heebo Medium"/>
              <a:sym typeface="Heebo"/>
            </a:endParaRPr>
          </a:p>
        </p:txBody>
      </p:sp>
      <p:cxnSp>
        <p:nvCxnSpPr>
          <p:cNvPr id="239" name="Google Shape;239;p5">
            <a:extLst>
              <a:ext uri="{FF2B5EF4-FFF2-40B4-BE49-F238E27FC236}">
                <a16:creationId xmlns:a16="http://schemas.microsoft.com/office/drawing/2014/main" id="{36E9DA90-AB4B-323C-A138-34EE34CE11A5}"/>
              </a:ext>
            </a:extLst>
          </p:cNvPr>
          <p:cNvCxnSpPr/>
          <p:nvPr/>
        </p:nvCxnSpPr>
        <p:spPr>
          <a:xfrm>
            <a:off x="8046559" y="2557467"/>
            <a:ext cx="3581024" cy="0"/>
          </a:xfrm>
          <a:prstGeom prst="straightConnector1">
            <a:avLst/>
          </a:prstGeom>
          <a:noFill/>
          <a:ln w="57150" cap="flat" cmpd="sng">
            <a:solidFill>
              <a:schemeClr val="tx2"/>
            </a:solidFill>
            <a:prstDash val="solid"/>
            <a:miter lim="800000"/>
            <a:headEnd type="none" w="sm" len="sm"/>
            <a:tailEnd type="none" w="sm" len="sm"/>
          </a:ln>
        </p:spPr>
      </p:cxnSp>
      <p:sp>
        <p:nvSpPr>
          <p:cNvPr id="240" name="Google Shape;240;p5">
            <a:extLst>
              <a:ext uri="{FF2B5EF4-FFF2-40B4-BE49-F238E27FC236}">
                <a16:creationId xmlns:a16="http://schemas.microsoft.com/office/drawing/2014/main" id="{D34A06DF-0FFF-097F-5DBD-9D297F9BA666}"/>
              </a:ext>
            </a:extLst>
          </p:cNvPr>
          <p:cNvSpPr txBox="1"/>
          <p:nvPr/>
        </p:nvSpPr>
        <p:spPr>
          <a:xfrm>
            <a:off x="4275621" y="2700301"/>
            <a:ext cx="3373788" cy="1600398"/>
          </a:xfrm>
          <a:prstGeom prst="rect">
            <a:avLst/>
          </a:prstGeom>
          <a:noFill/>
          <a:ln>
            <a:noFill/>
          </a:ln>
        </p:spPr>
        <p:txBody>
          <a:bodyPr spcFirstLastPara="1" wrap="square" lIns="91425" tIns="45700" rIns="91425" bIns="45700" anchor="t" anchorCtr="0">
            <a:spAutoFit/>
          </a:bodyPr>
          <a:lstStyle/>
          <a:p>
            <a:pPr lvl="0"/>
            <a:r>
              <a:rPr lang="en-GB" sz="1600" b="1" dirty="0">
                <a:solidFill>
                  <a:schemeClr val="accent1"/>
                </a:solidFill>
                <a:latin typeface="Heebo Black"/>
                <a:ea typeface="Heebo Black"/>
                <a:cs typeface="Heebo Black"/>
                <a:sym typeface="Heebo"/>
              </a:rPr>
              <a:t>Drivers of Contribution</a:t>
            </a:r>
            <a:endParaRPr lang="en-GB" sz="1600" dirty="0">
              <a:solidFill>
                <a:schemeClr val="accent1"/>
              </a:solidFill>
            </a:endParaRPr>
          </a:p>
          <a:p>
            <a:pPr marL="285750" marR="0" lvl="0" indent="-285750" algn="l" rtl="0">
              <a:spcBef>
                <a:spcPts val="600"/>
              </a:spcBef>
              <a:spcAft>
                <a:spcPts val="0"/>
              </a:spcAft>
              <a:buClr>
                <a:schemeClr val="accent1"/>
              </a:buClr>
              <a:buFont typeface="Wingdings" pitchFamily="2" charset="2"/>
              <a:buChar char="Ø"/>
            </a:pPr>
            <a:r>
              <a:rPr lang="en-GB" sz="1600" dirty="0">
                <a:solidFill>
                  <a:schemeClr val="accent1"/>
                </a:solidFill>
                <a:cs typeface="Heebo Medium"/>
                <a:sym typeface="Heebo"/>
              </a:rPr>
              <a:t>Number of full-time students</a:t>
            </a:r>
          </a:p>
          <a:p>
            <a:pPr marL="285750" marR="0" lvl="0" indent="-285750" algn="l" rtl="0">
              <a:spcBef>
                <a:spcPts val="600"/>
              </a:spcBef>
              <a:spcAft>
                <a:spcPts val="0"/>
              </a:spcAft>
              <a:buClr>
                <a:schemeClr val="accent1"/>
              </a:buClr>
              <a:buFont typeface="Wingdings" pitchFamily="2" charset="2"/>
              <a:buChar char="Ø"/>
            </a:pPr>
            <a:r>
              <a:rPr lang="en-GB" sz="1600" dirty="0">
                <a:solidFill>
                  <a:schemeClr val="accent1"/>
                </a:solidFill>
                <a:cs typeface="Heebo Medium"/>
                <a:sym typeface="Heebo"/>
              </a:rPr>
              <a:t>Where students live</a:t>
            </a:r>
          </a:p>
          <a:p>
            <a:pPr marL="285750" marR="0" lvl="0" indent="-285750" algn="l" rtl="0">
              <a:spcBef>
                <a:spcPts val="600"/>
              </a:spcBef>
              <a:spcAft>
                <a:spcPts val="0"/>
              </a:spcAft>
              <a:buClr>
                <a:schemeClr val="accent1"/>
              </a:buClr>
              <a:buFont typeface="Wingdings" pitchFamily="2" charset="2"/>
              <a:buChar char="Ø"/>
            </a:pPr>
            <a:r>
              <a:rPr lang="en-GB" sz="1600" dirty="0">
                <a:solidFill>
                  <a:schemeClr val="accent1"/>
                </a:solidFill>
                <a:cs typeface="Heebo Medium"/>
                <a:sym typeface="Heebo"/>
              </a:rPr>
              <a:t>Average monthly expenditure</a:t>
            </a:r>
          </a:p>
          <a:p>
            <a:pPr marL="285750" marR="0" lvl="0" indent="-285750" algn="l" rtl="0">
              <a:spcBef>
                <a:spcPts val="600"/>
              </a:spcBef>
              <a:spcAft>
                <a:spcPts val="0"/>
              </a:spcAft>
              <a:buClr>
                <a:schemeClr val="accent1"/>
              </a:buClr>
              <a:buFont typeface="Wingdings" pitchFamily="2" charset="2"/>
              <a:buChar char="Ø"/>
            </a:pPr>
            <a:endParaRPr lang="en-GB" sz="1400" dirty="0">
              <a:solidFill>
                <a:schemeClr val="accent1"/>
              </a:solidFill>
              <a:cs typeface="Heebo Medium"/>
            </a:endParaRPr>
          </a:p>
        </p:txBody>
      </p:sp>
      <p:sp>
        <p:nvSpPr>
          <p:cNvPr id="241" name="Google Shape;241;p5">
            <a:extLst>
              <a:ext uri="{FF2B5EF4-FFF2-40B4-BE49-F238E27FC236}">
                <a16:creationId xmlns:a16="http://schemas.microsoft.com/office/drawing/2014/main" id="{1B079267-9B0B-93E0-615D-0131F6BB5455}"/>
              </a:ext>
            </a:extLst>
          </p:cNvPr>
          <p:cNvSpPr txBox="1"/>
          <p:nvPr/>
        </p:nvSpPr>
        <p:spPr>
          <a:xfrm>
            <a:off x="8075834" y="2700301"/>
            <a:ext cx="3373800" cy="35240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tx2"/>
                </a:solidFill>
                <a:latin typeface="Heebo Black"/>
                <a:ea typeface="Heebo Black"/>
                <a:cs typeface="Heebo Black"/>
                <a:sym typeface="Heebo"/>
              </a:rPr>
              <a:t>Aurora Assumptions</a:t>
            </a:r>
            <a:endParaRPr dirty="0">
              <a:solidFill>
                <a:schemeClr val="tx2"/>
              </a:solidFill>
            </a:endParaRPr>
          </a:p>
          <a:p>
            <a:pPr marL="285750" marR="0" lvl="0" indent="-285750" algn="l" rtl="0">
              <a:spcBef>
                <a:spcPts val="600"/>
              </a:spcBef>
              <a:spcAft>
                <a:spcPts val="0"/>
              </a:spcAft>
              <a:buClr>
                <a:schemeClr val="accent2"/>
              </a:buClr>
              <a:buSzPts val="1600"/>
              <a:buFont typeface="Wingdings" pitchFamily="2" charset="2"/>
              <a:buChar char="Ø"/>
            </a:pPr>
            <a:r>
              <a:rPr lang="en-GB" sz="1600" dirty="0">
                <a:solidFill>
                  <a:schemeClr val="tx2"/>
                </a:solidFill>
                <a:cs typeface="Heebo Medium"/>
                <a:sym typeface="Heebo"/>
              </a:rPr>
              <a:t>274,410 full-time students enrolled at Aurora members in 2024</a:t>
            </a:r>
          </a:p>
          <a:p>
            <a:pPr marL="285750" marR="0" lvl="0" indent="-285750" algn="l" rtl="0">
              <a:spcBef>
                <a:spcPts val="600"/>
              </a:spcBef>
              <a:spcAft>
                <a:spcPts val="0"/>
              </a:spcAft>
              <a:buClr>
                <a:schemeClr val="accent2"/>
              </a:buClr>
              <a:buSzPts val="1600"/>
              <a:buFont typeface="Wingdings" pitchFamily="2" charset="2"/>
              <a:buChar char="Ø"/>
            </a:pPr>
            <a:r>
              <a:rPr lang="en-GB" sz="1600" dirty="0">
                <a:solidFill>
                  <a:schemeClr val="tx2"/>
                </a:solidFill>
                <a:cs typeface="Heebo Medium"/>
                <a:sym typeface="Heebo"/>
              </a:rPr>
              <a:t>55% of which lived in rented accommodation, 30% in their family home, and 16% at university-owned accommodation</a:t>
            </a:r>
          </a:p>
          <a:p>
            <a:pPr marL="285750" marR="0" lvl="0" indent="-285750" algn="l" rtl="0">
              <a:spcBef>
                <a:spcPts val="600"/>
              </a:spcBef>
              <a:spcAft>
                <a:spcPts val="0"/>
              </a:spcAft>
              <a:buClr>
                <a:schemeClr val="accent2"/>
              </a:buClr>
              <a:buSzPts val="1600"/>
              <a:buFont typeface="Wingdings" pitchFamily="2" charset="2"/>
              <a:buChar char="Ø"/>
            </a:pPr>
            <a:r>
              <a:rPr lang="en-GB" sz="1600" dirty="0">
                <a:solidFill>
                  <a:schemeClr val="tx2"/>
                </a:solidFill>
                <a:cs typeface="Heebo Medium"/>
                <a:sym typeface="Heebo"/>
              </a:rPr>
              <a:t>Average monthly expenditure of €874 for those living with parents, €1,236 for those living elsewhere</a:t>
            </a:r>
            <a:endParaRPr sz="1600" dirty="0">
              <a:solidFill>
                <a:schemeClr val="tx2"/>
              </a:solidFill>
              <a:cs typeface="Heebo Medium"/>
              <a:sym typeface="Heebo"/>
            </a:endParaRPr>
          </a:p>
        </p:txBody>
      </p:sp>
      <p:pic>
        <p:nvPicPr>
          <p:cNvPr id="4" name="Picture 3" descr="A logo of a euro&#10;&#10;AI-generated content may be incorrect.">
            <a:extLst>
              <a:ext uri="{FF2B5EF4-FFF2-40B4-BE49-F238E27FC236}">
                <a16:creationId xmlns:a16="http://schemas.microsoft.com/office/drawing/2014/main" id="{36B17B46-FB56-CDAC-0860-9743B3B86C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3055" y="1117505"/>
            <a:ext cx="1400227" cy="1400227"/>
          </a:xfrm>
          <a:prstGeom prst="rect">
            <a:avLst/>
          </a:prstGeom>
        </p:spPr>
      </p:pic>
      <p:sp>
        <p:nvSpPr>
          <p:cNvPr id="5" name="TextBox 4">
            <a:extLst>
              <a:ext uri="{FF2B5EF4-FFF2-40B4-BE49-F238E27FC236}">
                <a16:creationId xmlns:a16="http://schemas.microsoft.com/office/drawing/2014/main" id="{92AD1614-3CAF-E5AE-BDFA-9D05AF1C98C8}"/>
              </a:ext>
            </a:extLst>
          </p:cNvPr>
          <p:cNvSpPr txBox="1"/>
          <p:nvPr/>
        </p:nvSpPr>
        <p:spPr>
          <a:xfrm>
            <a:off x="409245" y="1735353"/>
            <a:ext cx="2619555" cy="654030"/>
          </a:xfrm>
          <a:prstGeom prst="rect">
            <a:avLst/>
          </a:prstGeom>
          <a:noFill/>
        </p:spPr>
        <p:txBody>
          <a:bodyPr wrap="square" lIns="0" tIns="0" rIns="0" bIns="0" rtlCol="0">
            <a:noAutofit/>
          </a:bodyPr>
          <a:lstStyle/>
          <a:p>
            <a:pPr algn="l">
              <a:lnSpc>
                <a:spcPct val="110000"/>
              </a:lnSpc>
            </a:pPr>
            <a:r>
              <a:rPr lang="en-GB" sz="2400" b="1" dirty="0">
                <a:solidFill>
                  <a:schemeClr val="accent3"/>
                </a:solidFill>
              </a:rPr>
              <a:t>Total Contribution:</a:t>
            </a:r>
          </a:p>
        </p:txBody>
      </p:sp>
    </p:spTree>
    <p:extLst>
      <p:ext uri="{BB962C8B-B14F-4D97-AF65-F5344CB8AC3E}">
        <p14:creationId xmlns:p14="http://schemas.microsoft.com/office/powerpoint/2010/main" val="186180464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a:extLst>
            <a:ext uri="{FF2B5EF4-FFF2-40B4-BE49-F238E27FC236}">
              <a16:creationId xmlns:a16="http://schemas.microsoft.com/office/drawing/2014/main" id="{0CF9C083-C413-7E44-AD06-26626891A7CB}"/>
            </a:ext>
          </a:extLst>
        </p:cNvPr>
        <p:cNvGrpSpPr/>
        <p:nvPr/>
      </p:nvGrpSpPr>
      <p:grpSpPr>
        <a:xfrm>
          <a:off x="0" y="0"/>
          <a:ext cx="0" cy="0"/>
          <a:chOff x="0" y="0"/>
          <a:chExt cx="0" cy="0"/>
        </a:xfrm>
      </p:grpSpPr>
      <p:sp>
        <p:nvSpPr>
          <p:cNvPr id="225" name="Google Shape;225;p5">
            <a:extLst>
              <a:ext uri="{FF2B5EF4-FFF2-40B4-BE49-F238E27FC236}">
                <a16:creationId xmlns:a16="http://schemas.microsoft.com/office/drawing/2014/main" id="{55579CEE-56BA-2783-61A9-94B2B92DD0A2}"/>
              </a:ext>
            </a:extLst>
          </p:cNvPr>
          <p:cNvSpPr/>
          <p:nvPr/>
        </p:nvSpPr>
        <p:spPr>
          <a:xfrm>
            <a:off x="4129119" y="2555673"/>
            <a:ext cx="3594025" cy="3809647"/>
          </a:xfrm>
          <a:prstGeom prst="rect">
            <a:avLst/>
          </a:prstGeom>
          <a:solidFill>
            <a:schemeClr val="lt2"/>
          </a:solidFill>
          <a:ln>
            <a:noFill/>
          </a:ln>
        </p:spPr>
        <p:txBody>
          <a:bodyPr spcFirstLastPara="1" wrap="square" lIns="72000" tIns="72000" rIns="72000" bIns="72000" anchor="ctr" anchorCtr="0">
            <a:noAutofit/>
          </a:bodyPr>
          <a:lstStyle/>
          <a:p>
            <a:pPr marL="0" marR="0" lvl="0" indent="0" algn="ctr" rtl="0">
              <a:lnSpc>
                <a:spcPct val="110000"/>
              </a:lnSpc>
              <a:spcBef>
                <a:spcPts val="0"/>
              </a:spcBef>
              <a:spcAft>
                <a:spcPts val="0"/>
              </a:spcAft>
              <a:buNone/>
            </a:pPr>
            <a:endParaRPr sz="1600">
              <a:solidFill>
                <a:schemeClr val="accent6"/>
              </a:solidFill>
              <a:latin typeface="Heebo Medium"/>
              <a:ea typeface="Heebo Medium"/>
              <a:cs typeface="Heebo Medium"/>
              <a:sym typeface="Heebo"/>
            </a:endParaRPr>
          </a:p>
        </p:txBody>
      </p:sp>
      <p:sp>
        <p:nvSpPr>
          <p:cNvPr id="226" name="Google Shape;226;p5">
            <a:extLst>
              <a:ext uri="{FF2B5EF4-FFF2-40B4-BE49-F238E27FC236}">
                <a16:creationId xmlns:a16="http://schemas.microsoft.com/office/drawing/2014/main" id="{6F16E45B-38BE-D1DF-8D22-19D96A6337F4}"/>
              </a:ext>
            </a:extLst>
          </p:cNvPr>
          <p:cNvSpPr/>
          <p:nvPr/>
        </p:nvSpPr>
        <p:spPr>
          <a:xfrm>
            <a:off x="8046559" y="2591659"/>
            <a:ext cx="3564701" cy="3809647"/>
          </a:xfrm>
          <a:prstGeom prst="rect">
            <a:avLst/>
          </a:prstGeom>
          <a:solidFill>
            <a:schemeClr val="lt2"/>
          </a:solidFill>
          <a:ln>
            <a:noFill/>
          </a:ln>
        </p:spPr>
        <p:txBody>
          <a:bodyPr spcFirstLastPara="1" wrap="square" lIns="72000" tIns="72000" rIns="72000" bIns="72000" anchor="ctr" anchorCtr="0">
            <a:noAutofit/>
          </a:bodyPr>
          <a:lstStyle/>
          <a:p>
            <a:pPr marL="0" marR="0" lvl="0" indent="0" algn="ctr" rtl="0">
              <a:lnSpc>
                <a:spcPct val="110000"/>
              </a:lnSpc>
              <a:spcBef>
                <a:spcPts val="0"/>
              </a:spcBef>
              <a:spcAft>
                <a:spcPts val="0"/>
              </a:spcAft>
              <a:buNone/>
            </a:pPr>
            <a:endParaRPr sz="1600">
              <a:solidFill>
                <a:schemeClr val="dk2"/>
              </a:solidFill>
              <a:latin typeface="Heebo Medium"/>
              <a:ea typeface="Heebo Medium"/>
              <a:cs typeface="Heebo Medium"/>
              <a:sym typeface="Heebo"/>
            </a:endParaRPr>
          </a:p>
        </p:txBody>
      </p:sp>
      <p:sp>
        <p:nvSpPr>
          <p:cNvPr id="227" name="Google Shape;227;p5">
            <a:extLst>
              <a:ext uri="{FF2B5EF4-FFF2-40B4-BE49-F238E27FC236}">
                <a16:creationId xmlns:a16="http://schemas.microsoft.com/office/drawing/2014/main" id="{23AF16DC-FFA5-730A-164E-6E519458086B}"/>
              </a:ext>
            </a:extLst>
          </p:cNvPr>
          <p:cNvSpPr txBox="1">
            <a:spLocks noGrp="1"/>
          </p:cNvSpPr>
          <p:nvPr>
            <p:ph type="title"/>
          </p:nvPr>
        </p:nvSpPr>
        <p:spPr>
          <a:xfrm>
            <a:off x="541337" y="612625"/>
            <a:ext cx="11110912" cy="52166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3400"/>
              <a:buFont typeface="Heebo ExtraBold"/>
              <a:buNone/>
            </a:pPr>
            <a:r>
              <a:rPr lang="en-GB" dirty="0"/>
              <a:t>Part-time Working</a:t>
            </a:r>
            <a:endParaRPr dirty="0"/>
          </a:p>
        </p:txBody>
      </p:sp>
      <p:sp>
        <p:nvSpPr>
          <p:cNvPr id="228" name="Google Shape;228;p5">
            <a:extLst>
              <a:ext uri="{FF2B5EF4-FFF2-40B4-BE49-F238E27FC236}">
                <a16:creationId xmlns:a16="http://schemas.microsoft.com/office/drawing/2014/main" id="{52F1BA5A-C581-275D-9378-DCDA7AAFF10D}"/>
              </a:ext>
            </a:extLst>
          </p:cNvPr>
          <p:cNvSpPr txBox="1">
            <a:spLocks noGrp="1"/>
          </p:cNvSpPr>
          <p:nvPr>
            <p:ph type="ftr" idx="11"/>
          </p:nvPr>
        </p:nvSpPr>
        <p:spPr>
          <a:xfrm>
            <a:off x="541337" y="133201"/>
            <a:ext cx="5832475" cy="198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The Economic Contribution of Aurora - Key Findings</a:t>
            </a:r>
            <a:endParaRPr dirty="0"/>
          </a:p>
        </p:txBody>
      </p:sp>
      <p:sp>
        <p:nvSpPr>
          <p:cNvPr id="229" name="Google Shape;229;p5">
            <a:extLst>
              <a:ext uri="{FF2B5EF4-FFF2-40B4-BE49-F238E27FC236}">
                <a16:creationId xmlns:a16="http://schemas.microsoft.com/office/drawing/2014/main" id="{6805F53E-1F0B-EBEA-7D59-BA44B7281373}"/>
              </a:ext>
            </a:extLst>
          </p:cNvPr>
          <p:cNvSpPr txBox="1">
            <a:spLocks noGrp="1"/>
          </p:cNvSpPr>
          <p:nvPr>
            <p:ph type="sldNum" idx="12"/>
          </p:nvPr>
        </p:nvSpPr>
        <p:spPr>
          <a:xfrm>
            <a:off x="11389658" y="6526801"/>
            <a:ext cx="262591" cy="223623"/>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19</a:t>
            </a:fld>
            <a:endParaRPr/>
          </a:p>
        </p:txBody>
      </p:sp>
      <p:sp>
        <p:nvSpPr>
          <p:cNvPr id="230" name="Google Shape;230;p5">
            <a:extLst>
              <a:ext uri="{FF2B5EF4-FFF2-40B4-BE49-F238E27FC236}">
                <a16:creationId xmlns:a16="http://schemas.microsoft.com/office/drawing/2014/main" id="{828E2E5C-44CA-190D-A5A3-ED2CBEB60E72}"/>
              </a:ext>
            </a:extLst>
          </p:cNvPr>
          <p:cNvSpPr txBox="1"/>
          <p:nvPr/>
        </p:nvSpPr>
        <p:spPr>
          <a:xfrm>
            <a:off x="7893185" y="1817619"/>
            <a:ext cx="260897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chemeClr val="accent3"/>
                </a:solidFill>
                <a:latin typeface="Heebo Black"/>
                <a:ea typeface="Heebo Black"/>
                <a:cs typeface="Heebo Black"/>
                <a:sym typeface="Heebo"/>
              </a:rPr>
              <a:t>58,100 Jobs</a:t>
            </a:r>
            <a:endParaRPr sz="1800" b="1" dirty="0">
              <a:solidFill>
                <a:schemeClr val="accent3"/>
              </a:solidFill>
              <a:latin typeface="Heebo Black"/>
              <a:ea typeface="Heebo Black"/>
              <a:cs typeface="Heebo Black"/>
              <a:sym typeface="Heebo"/>
            </a:endParaRPr>
          </a:p>
        </p:txBody>
      </p:sp>
      <p:sp>
        <p:nvSpPr>
          <p:cNvPr id="231" name="Google Shape;231;p5">
            <a:extLst>
              <a:ext uri="{FF2B5EF4-FFF2-40B4-BE49-F238E27FC236}">
                <a16:creationId xmlns:a16="http://schemas.microsoft.com/office/drawing/2014/main" id="{47695B91-A3CC-02A0-F2A7-96183019253C}"/>
              </a:ext>
            </a:extLst>
          </p:cNvPr>
          <p:cNvSpPr txBox="1"/>
          <p:nvPr/>
        </p:nvSpPr>
        <p:spPr>
          <a:xfrm>
            <a:off x="4468664" y="1831536"/>
            <a:ext cx="23145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chemeClr val="accent3"/>
                </a:solidFill>
                <a:latin typeface="Heebo Black"/>
                <a:ea typeface="Heebo Black"/>
                <a:cs typeface="Heebo Black"/>
                <a:sym typeface="Heebo"/>
              </a:rPr>
              <a:t>€3.2bn GVA</a:t>
            </a:r>
            <a:endParaRPr sz="1800" b="1" dirty="0">
              <a:solidFill>
                <a:schemeClr val="accent3"/>
              </a:solidFill>
              <a:latin typeface="Heebo Black"/>
              <a:ea typeface="Heebo Black"/>
              <a:cs typeface="Heebo Black"/>
              <a:sym typeface="Heebo"/>
            </a:endParaRPr>
          </a:p>
        </p:txBody>
      </p:sp>
      <p:sp>
        <p:nvSpPr>
          <p:cNvPr id="233" name="Google Shape;233;p5">
            <a:extLst>
              <a:ext uri="{FF2B5EF4-FFF2-40B4-BE49-F238E27FC236}">
                <a16:creationId xmlns:a16="http://schemas.microsoft.com/office/drawing/2014/main" id="{8D3D921E-AFCD-236E-0BC8-3B290170123C}"/>
              </a:ext>
            </a:extLst>
          </p:cNvPr>
          <p:cNvSpPr/>
          <p:nvPr/>
        </p:nvSpPr>
        <p:spPr>
          <a:xfrm>
            <a:off x="277656" y="2598016"/>
            <a:ext cx="3564700" cy="3809647"/>
          </a:xfrm>
          <a:prstGeom prst="rect">
            <a:avLst/>
          </a:prstGeom>
          <a:solidFill>
            <a:schemeClr val="lt2"/>
          </a:solidFill>
          <a:ln>
            <a:noFill/>
          </a:ln>
        </p:spPr>
        <p:txBody>
          <a:bodyPr spcFirstLastPara="1" wrap="square" lIns="72000" tIns="72000" rIns="72000" bIns="72000" anchor="ctr" anchorCtr="0">
            <a:noAutofit/>
          </a:bodyPr>
          <a:lstStyle/>
          <a:p>
            <a:pPr marL="0" marR="0" lvl="0" indent="0" algn="ctr" rtl="0">
              <a:lnSpc>
                <a:spcPct val="110000"/>
              </a:lnSpc>
              <a:spcBef>
                <a:spcPts val="0"/>
              </a:spcBef>
              <a:spcAft>
                <a:spcPts val="0"/>
              </a:spcAft>
              <a:buNone/>
            </a:pPr>
            <a:endParaRPr sz="1600">
              <a:solidFill>
                <a:schemeClr val="dk2"/>
              </a:solidFill>
              <a:latin typeface="Heebo Medium"/>
              <a:ea typeface="Heebo Medium"/>
              <a:cs typeface="Heebo Medium"/>
              <a:sym typeface="Heebo"/>
            </a:endParaRPr>
          </a:p>
        </p:txBody>
      </p:sp>
      <p:pic>
        <p:nvPicPr>
          <p:cNvPr id="234" name="Google Shape;234;p5">
            <a:extLst>
              <a:ext uri="{FF2B5EF4-FFF2-40B4-BE49-F238E27FC236}">
                <a16:creationId xmlns:a16="http://schemas.microsoft.com/office/drawing/2014/main" id="{2FEFADDC-C6F7-3192-E3CC-9A11327D880C}"/>
              </a:ext>
            </a:extLst>
          </p:cNvPr>
          <p:cNvPicPr preferRelativeResize="0"/>
          <p:nvPr/>
        </p:nvPicPr>
        <p:blipFill rotWithShape="1">
          <a:blip r:embed="rId3">
            <a:alphaModFix/>
          </a:blip>
          <a:srcRect/>
          <a:stretch/>
        </p:blipFill>
        <p:spPr>
          <a:xfrm>
            <a:off x="6491150" y="1121108"/>
            <a:ext cx="1540772" cy="1574007"/>
          </a:xfrm>
          <a:prstGeom prst="rect">
            <a:avLst/>
          </a:prstGeom>
          <a:noFill/>
          <a:ln>
            <a:noFill/>
          </a:ln>
        </p:spPr>
      </p:pic>
      <p:sp>
        <p:nvSpPr>
          <p:cNvPr id="235" name="Google Shape;235;p5">
            <a:extLst>
              <a:ext uri="{FF2B5EF4-FFF2-40B4-BE49-F238E27FC236}">
                <a16:creationId xmlns:a16="http://schemas.microsoft.com/office/drawing/2014/main" id="{8AE49F5D-16D9-867A-637A-08A08F59BA1B}"/>
              </a:ext>
            </a:extLst>
          </p:cNvPr>
          <p:cNvSpPr txBox="1"/>
          <p:nvPr/>
        </p:nvSpPr>
        <p:spPr>
          <a:xfrm>
            <a:off x="409245" y="2721333"/>
            <a:ext cx="3373788" cy="24621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accent5"/>
                </a:solidFill>
                <a:latin typeface="Heebo Black"/>
                <a:ea typeface="Heebo Black"/>
                <a:cs typeface="Heebo Black"/>
                <a:sym typeface="Heebo"/>
              </a:rPr>
              <a:t>What is this Contribution?</a:t>
            </a:r>
            <a:endParaRPr dirty="0"/>
          </a:p>
          <a:p>
            <a:pPr marL="285750" indent="-285750">
              <a:spcBef>
                <a:spcPts val="600"/>
              </a:spcBef>
              <a:buFont typeface="Wingdings" pitchFamily="2" charset="2"/>
              <a:buChar char="Ø"/>
            </a:pPr>
            <a:r>
              <a:rPr lang="en-GB" sz="1600" dirty="0">
                <a:solidFill>
                  <a:schemeClr val="accent5"/>
                </a:solidFill>
                <a:ea typeface="Heebo Medium"/>
                <a:cs typeface="Heebo Medium"/>
                <a:sym typeface="Heebo"/>
              </a:rPr>
              <a:t>During their studies, many students work part-time to support their income</a:t>
            </a:r>
          </a:p>
          <a:p>
            <a:pPr marL="285750" indent="-285750">
              <a:spcBef>
                <a:spcPts val="600"/>
              </a:spcBef>
              <a:buFont typeface="Wingdings" pitchFamily="2" charset="2"/>
              <a:buChar char="Ø"/>
            </a:pPr>
            <a:r>
              <a:rPr lang="en-GB" sz="1600" dirty="0">
                <a:solidFill>
                  <a:schemeClr val="accent5"/>
                </a:solidFill>
                <a:cs typeface="Heebo Medium"/>
                <a:sym typeface="Heebo"/>
              </a:rPr>
              <a:t>This provides local businesses with an additional source of labour to carry out their operational tasks and generate turnover</a:t>
            </a:r>
          </a:p>
        </p:txBody>
      </p:sp>
      <p:cxnSp>
        <p:nvCxnSpPr>
          <p:cNvPr id="236" name="Google Shape;236;p5">
            <a:extLst>
              <a:ext uri="{FF2B5EF4-FFF2-40B4-BE49-F238E27FC236}">
                <a16:creationId xmlns:a16="http://schemas.microsoft.com/office/drawing/2014/main" id="{4F35DF69-AFD5-A22A-FBD3-00F0BF5FAE5F}"/>
              </a:ext>
            </a:extLst>
          </p:cNvPr>
          <p:cNvCxnSpPr/>
          <p:nvPr/>
        </p:nvCxnSpPr>
        <p:spPr>
          <a:xfrm rot="10800000" flipH="1">
            <a:off x="266842" y="2562943"/>
            <a:ext cx="3586327" cy="6647"/>
          </a:xfrm>
          <a:prstGeom prst="straightConnector1">
            <a:avLst/>
          </a:prstGeom>
          <a:noFill/>
          <a:ln w="57150" cap="flat" cmpd="sng">
            <a:solidFill>
              <a:schemeClr val="accent5"/>
            </a:solidFill>
            <a:prstDash val="solid"/>
            <a:miter lim="800000"/>
            <a:headEnd type="none" w="sm" len="sm"/>
            <a:tailEnd type="none" w="sm" len="sm"/>
          </a:ln>
        </p:spPr>
      </p:cxnSp>
      <p:cxnSp>
        <p:nvCxnSpPr>
          <p:cNvPr id="237" name="Google Shape;237;p5">
            <a:extLst>
              <a:ext uri="{FF2B5EF4-FFF2-40B4-BE49-F238E27FC236}">
                <a16:creationId xmlns:a16="http://schemas.microsoft.com/office/drawing/2014/main" id="{63E0878A-64EF-7222-2493-30196B218BC0}"/>
              </a:ext>
            </a:extLst>
          </p:cNvPr>
          <p:cNvCxnSpPr/>
          <p:nvPr/>
        </p:nvCxnSpPr>
        <p:spPr>
          <a:xfrm>
            <a:off x="4164585" y="2569590"/>
            <a:ext cx="3595860" cy="0"/>
          </a:xfrm>
          <a:prstGeom prst="straightConnector1">
            <a:avLst/>
          </a:prstGeom>
          <a:noFill/>
          <a:ln w="57150" cap="flat" cmpd="sng">
            <a:solidFill>
              <a:schemeClr val="accent1"/>
            </a:solidFill>
            <a:prstDash val="solid"/>
            <a:miter lim="800000"/>
            <a:headEnd type="none" w="sm" len="sm"/>
            <a:tailEnd type="none" w="sm" len="sm"/>
          </a:ln>
        </p:spPr>
      </p:cxnSp>
      <p:sp>
        <p:nvSpPr>
          <p:cNvPr id="238" name="Google Shape;238;p5">
            <a:extLst>
              <a:ext uri="{FF2B5EF4-FFF2-40B4-BE49-F238E27FC236}">
                <a16:creationId xmlns:a16="http://schemas.microsoft.com/office/drawing/2014/main" id="{4D1AA9B3-CC32-D23F-47E4-3D2E953E018C}"/>
              </a:ext>
            </a:extLst>
          </p:cNvPr>
          <p:cNvSpPr txBox="1"/>
          <p:nvPr/>
        </p:nvSpPr>
        <p:spPr>
          <a:xfrm>
            <a:off x="2264771" y="5381410"/>
            <a:ext cx="0" cy="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endParaRPr sz="1600">
              <a:solidFill>
                <a:schemeClr val="dk1"/>
              </a:solidFill>
              <a:latin typeface="Heebo Medium"/>
              <a:ea typeface="Heebo Medium"/>
              <a:cs typeface="Heebo Medium"/>
              <a:sym typeface="Heebo"/>
            </a:endParaRPr>
          </a:p>
        </p:txBody>
      </p:sp>
      <p:cxnSp>
        <p:nvCxnSpPr>
          <p:cNvPr id="239" name="Google Shape;239;p5">
            <a:extLst>
              <a:ext uri="{FF2B5EF4-FFF2-40B4-BE49-F238E27FC236}">
                <a16:creationId xmlns:a16="http://schemas.microsoft.com/office/drawing/2014/main" id="{FF4B68EB-88B8-811F-5194-966B7A824175}"/>
              </a:ext>
            </a:extLst>
          </p:cNvPr>
          <p:cNvCxnSpPr/>
          <p:nvPr/>
        </p:nvCxnSpPr>
        <p:spPr>
          <a:xfrm>
            <a:off x="8046559" y="2557467"/>
            <a:ext cx="3581024" cy="0"/>
          </a:xfrm>
          <a:prstGeom prst="straightConnector1">
            <a:avLst/>
          </a:prstGeom>
          <a:noFill/>
          <a:ln w="57150" cap="flat" cmpd="sng">
            <a:solidFill>
              <a:schemeClr val="tx2"/>
            </a:solidFill>
            <a:prstDash val="solid"/>
            <a:miter lim="800000"/>
            <a:headEnd type="none" w="sm" len="sm"/>
            <a:tailEnd type="none" w="sm" len="sm"/>
          </a:ln>
        </p:spPr>
      </p:cxnSp>
      <p:sp>
        <p:nvSpPr>
          <p:cNvPr id="240" name="Google Shape;240;p5">
            <a:extLst>
              <a:ext uri="{FF2B5EF4-FFF2-40B4-BE49-F238E27FC236}">
                <a16:creationId xmlns:a16="http://schemas.microsoft.com/office/drawing/2014/main" id="{E07BB7EB-96BC-C7A8-F16C-3B7394559A8E}"/>
              </a:ext>
            </a:extLst>
          </p:cNvPr>
          <p:cNvSpPr txBox="1"/>
          <p:nvPr/>
        </p:nvSpPr>
        <p:spPr>
          <a:xfrm>
            <a:off x="4275621" y="2700301"/>
            <a:ext cx="3373788" cy="1231066"/>
          </a:xfrm>
          <a:prstGeom prst="rect">
            <a:avLst/>
          </a:prstGeom>
          <a:noFill/>
          <a:ln>
            <a:noFill/>
          </a:ln>
        </p:spPr>
        <p:txBody>
          <a:bodyPr spcFirstLastPara="1" wrap="square" lIns="91425" tIns="45700" rIns="91425" bIns="45700" anchor="t" anchorCtr="0">
            <a:spAutoFit/>
          </a:bodyPr>
          <a:lstStyle/>
          <a:p>
            <a:pPr lvl="0"/>
            <a:r>
              <a:rPr lang="en-GB" sz="1600" b="1" dirty="0">
                <a:solidFill>
                  <a:schemeClr val="accent1"/>
                </a:solidFill>
                <a:latin typeface="Heebo Black"/>
                <a:ea typeface="Heebo Black"/>
                <a:cs typeface="Heebo Black"/>
                <a:sym typeface="Heebo"/>
              </a:rPr>
              <a:t>Drivers of Contribution</a:t>
            </a:r>
            <a:endParaRPr lang="en-GB" sz="1600" dirty="0">
              <a:solidFill>
                <a:schemeClr val="accent1"/>
              </a:solidFill>
            </a:endParaRPr>
          </a:p>
          <a:p>
            <a:pPr marL="285750" indent="-285750">
              <a:spcBef>
                <a:spcPts val="600"/>
              </a:spcBef>
              <a:buClr>
                <a:schemeClr val="accent1"/>
              </a:buClr>
              <a:buFont typeface="Wingdings" pitchFamily="2" charset="2"/>
              <a:buChar char="Ø"/>
            </a:pPr>
            <a:r>
              <a:rPr lang="en-GB" sz="1600" dirty="0">
                <a:solidFill>
                  <a:schemeClr val="accent1"/>
                </a:solidFill>
                <a:cs typeface="Heebo Medium"/>
                <a:sym typeface="Heebo"/>
              </a:rPr>
              <a:t>Number of full-time students</a:t>
            </a:r>
          </a:p>
          <a:p>
            <a:pPr marL="285750" marR="0" lvl="0" indent="-285750" algn="l" rtl="0">
              <a:spcBef>
                <a:spcPts val="600"/>
              </a:spcBef>
              <a:spcAft>
                <a:spcPts val="0"/>
              </a:spcAft>
              <a:buClr>
                <a:schemeClr val="accent1"/>
              </a:buClr>
              <a:buFont typeface="Wingdings" pitchFamily="2" charset="2"/>
              <a:buChar char="Ø"/>
            </a:pPr>
            <a:r>
              <a:rPr lang="en-GB" sz="1600" dirty="0">
                <a:solidFill>
                  <a:schemeClr val="accent1"/>
                </a:solidFill>
                <a:cs typeface="Heebo Medium"/>
              </a:rPr>
              <a:t>Number of which work alongside their studies</a:t>
            </a:r>
          </a:p>
        </p:txBody>
      </p:sp>
      <p:sp>
        <p:nvSpPr>
          <p:cNvPr id="241" name="Google Shape;241;p5">
            <a:extLst>
              <a:ext uri="{FF2B5EF4-FFF2-40B4-BE49-F238E27FC236}">
                <a16:creationId xmlns:a16="http://schemas.microsoft.com/office/drawing/2014/main" id="{3E5CCE11-252F-EDA6-37A0-F51E6282ACA3}"/>
              </a:ext>
            </a:extLst>
          </p:cNvPr>
          <p:cNvSpPr txBox="1"/>
          <p:nvPr/>
        </p:nvSpPr>
        <p:spPr>
          <a:xfrm>
            <a:off x="8075834" y="2700301"/>
            <a:ext cx="3373800" cy="17235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tx2"/>
                </a:solidFill>
                <a:latin typeface="Heebo Black"/>
                <a:ea typeface="Heebo Black"/>
                <a:cs typeface="Heebo Black"/>
                <a:sym typeface="Heebo"/>
              </a:rPr>
              <a:t>Aurora Assumptions</a:t>
            </a:r>
            <a:endParaRPr dirty="0">
              <a:solidFill>
                <a:schemeClr val="tx2"/>
              </a:solidFill>
            </a:endParaRPr>
          </a:p>
          <a:p>
            <a:pPr marL="285750" indent="-285750">
              <a:spcBef>
                <a:spcPts val="600"/>
              </a:spcBef>
              <a:buClr>
                <a:schemeClr val="accent2"/>
              </a:buClr>
              <a:buSzPts val="1600"/>
              <a:buFont typeface="Wingdings" pitchFamily="2" charset="2"/>
              <a:buChar char="Ø"/>
            </a:pPr>
            <a:r>
              <a:rPr lang="en-GB" sz="1400" dirty="0">
                <a:solidFill>
                  <a:schemeClr val="tx2"/>
                </a:solidFill>
                <a:cs typeface="Heebo Medium"/>
                <a:sym typeface="Heebo"/>
              </a:rPr>
              <a:t> </a:t>
            </a:r>
            <a:r>
              <a:rPr lang="en-GB" sz="1600" dirty="0">
                <a:solidFill>
                  <a:schemeClr val="tx2"/>
                </a:solidFill>
                <a:cs typeface="Heebo Medium"/>
                <a:sym typeface="Heebo"/>
              </a:rPr>
              <a:t>274,410 full-time students enrolled at Aurora members in 2024</a:t>
            </a:r>
          </a:p>
          <a:p>
            <a:pPr marL="285750" marR="0" lvl="0" indent="-285750" algn="l" rtl="0">
              <a:spcBef>
                <a:spcPts val="600"/>
              </a:spcBef>
              <a:spcAft>
                <a:spcPts val="0"/>
              </a:spcAft>
              <a:buClr>
                <a:schemeClr val="accent2"/>
              </a:buClr>
              <a:buSzPts val="1600"/>
              <a:buFont typeface="Wingdings" pitchFamily="2" charset="2"/>
              <a:buChar char="Ø"/>
            </a:pPr>
            <a:r>
              <a:rPr lang="en-GB" sz="1600" dirty="0">
                <a:solidFill>
                  <a:schemeClr val="tx2"/>
                </a:solidFill>
                <a:cs typeface="Heebo Medium"/>
                <a:sym typeface="Heebo"/>
              </a:rPr>
              <a:t>43% worked part-time alongside their studies</a:t>
            </a:r>
            <a:endParaRPr sz="1600" dirty="0">
              <a:solidFill>
                <a:schemeClr val="tx2"/>
              </a:solidFill>
              <a:cs typeface="Heebo Medium"/>
              <a:sym typeface="Heebo"/>
            </a:endParaRPr>
          </a:p>
        </p:txBody>
      </p:sp>
      <p:pic>
        <p:nvPicPr>
          <p:cNvPr id="4" name="Picture 3" descr="A logo of a euro&#10;&#10;AI-generated content may be incorrect.">
            <a:extLst>
              <a:ext uri="{FF2B5EF4-FFF2-40B4-BE49-F238E27FC236}">
                <a16:creationId xmlns:a16="http://schemas.microsoft.com/office/drawing/2014/main" id="{F1B4F3BA-032C-299F-F48D-F2EAA25904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3055" y="1117505"/>
            <a:ext cx="1400227" cy="1400227"/>
          </a:xfrm>
          <a:prstGeom prst="rect">
            <a:avLst/>
          </a:prstGeom>
        </p:spPr>
      </p:pic>
      <p:sp>
        <p:nvSpPr>
          <p:cNvPr id="5" name="TextBox 4">
            <a:extLst>
              <a:ext uri="{FF2B5EF4-FFF2-40B4-BE49-F238E27FC236}">
                <a16:creationId xmlns:a16="http://schemas.microsoft.com/office/drawing/2014/main" id="{CAEB1063-019E-1459-3A47-FA52118BE59B}"/>
              </a:ext>
            </a:extLst>
          </p:cNvPr>
          <p:cNvSpPr txBox="1"/>
          <p:nvPr/>
        </p:nvSpPr>
        <p:spPr>
          <a:xfrm>
            <a:off x="409245" y="1735353"/>
            <a:ext cx="2619555" cy="654030"/>
          </a:xfrm>
          <a:prstGeom prst="rect">
            <a:avLst/>
          </a:prstGeom>
          <a:noFill/>
        </p:spPr>
        <p:txBody>
          <a:bodyPr wrap="square" lIns="0" tIns="0" rIns="0" bIns="0" rtlCol="0">
            <a:noAutofit/>
          </a:bodyPr>
          <a:lstStyle/>
          <a:p>
            <a:pPr algn="l">
              <a:lnSpc>
                <a:spcPct val="110000"/>
              </a:lnSpc>
            </a:pPr>
            <a:r>
              <a:rPr lang="en-GB" sz="2400" b="1" dirty="0">
                <a:solidFill>
                  <a:schemeClr val="accent3"/>
                </a:solidFill>
              </a:rPr>
              <a:t>Total Contribution:</a:t>
            </a:r>
          </a:p>
        </p:txBody>
      </p:sp>
    </p:spTree>
    <p:extLst>
      <p:ext uri="{BB962C8B-B14F-4D97-AF65-F5344CB8AC3E}">
        <p14:creationId xmlns:p14="http://schemas.microsoft.com/office/powerpoint/2010/main" val="23033823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E9ED5-E195-A431-4B3C-234696F5B604}"/>
              </a:ext>
            </a:extLst>
          </p:cNvPr>
          <p:cNvSpPr>
            <a:spLocks noGrp="1"/>
          </p:cNvSpPr>
          <p:nvPr>
            <p:ph type="title"/>
          </p:nvPr>
        </p:nvSpPr>
        <p:spPr/>
        <p:txBody>
          <a:bodyPr/>
          <a:lstStyle/>
          <a:p>
            <a:r>
              <a:rPr lang="en-GB" dirty="0"/>
              <a:t>Agenda</a:t>
            </a:r>
          </a:p>
        </p:txBody>
      </p:sp>
      <p:sp>
        <p:nvSpPr>
          <p:cNvPr id="9" name="Content Placeholder 8">
            <a:extLst>
              <a:ext uri="{FF2B5EF4-FFF2-40B4-BE49-F238E27FC236}">
                <a16:creationId xmlns:a16="http://schemas.microsoft.com/office/drawing/2014/main" id="{AD7E05E4-4473-FBB4-7789-A3388D3D2853}"/>
              </a:ext>
            </a:extLst>
          </p:cNvPr>
          <p:cNvSpPr>
            <a:spLocks noGrp="1"/>
          </p:cNvSpPr>
          <p:nvPr>
            <p:ph sz="half" idx="2"/>
          </p:nvPr>
        </p:nvSpPr>
        <p:spPr>
          <a:xfrm>
            <a:off x="539750" y="1993392"/>
            <a:ext cx="5556250" cy="3480163"/>
          </a:xfrm>
        </p:spPr>
        <p:txBody>
          <a:bodyPr/>
          <a:lstStyle/>
          <a:p>
            <a:pPr marL="465750" lvl="2" indent="-285750"/>
            <a:r>
              <a:rPr lang="en-GB" dirty="0"/>
              <a:t>Key Findings</a:t>
            </a:r>
          </a:p>
          <a:p>
            <a:pPr marL="465750" lvl="2" indent="-285750"/>
            <a:r>
              <a:rPr lang="en-GB" dirty="0"/>
              <a:t>Approach &amp; Methodology</a:t>
            </a:r>
          </a:p>
          <a:p>
            <a:pPr marL="465750" lvl="2" indent="-285750"/>
            <a:r>
              <a:rPr lang="en-GB" dirty="0"/>
              <a:t>Learning</a:t>
            </a:r>
          </a:p>
          <a:p>
            <a:pPr marL="465750" lvl="2" indent="-285750"/>
            <a:r>
              <a:rPr lang="en-GB" dirty="0"/>
              <a:t>Valorisation</a:t>
            </a:r>
          </a:p>
          <a:p>
            <a:pPr marL="465750" lvl="2" indent="-285750"/>
            <a:r>
              <a:rPr lang="en-GB" dirty="0"/>
              <a:t>Core</a:t>
            </a:r>
          </a:p>
          <a:p>
            <a:pPr marL="465750" lvl="2" indent="-285750"/>
            <a:r>
              <a:rPr lang="en-GB" dirty="0"/>
              <a:t>Student</a:t>
            </a:r>
          </a:p>
          <a:p>
            <a:pPr marL="465750" lvl="2" indent="-285750"/>
            <a:r>
              <a:rPr lang="en-GB" dirty="0"/>
              <a:t>Value Added</a:t>
            </a:r>
          </a:p>
          <a:p>
            <a:pPr marL="465750" lvl="2" indent="-285750"/>
            <a:r>
              <a:rPr lang="en-GB" dirty="0"/>
              <a:t>Total Contribution</a:t>
            </a:r>
          </a:p>
        </p:txBody>
      </p:sp>
      <p:sp>
        <p:nvSpPr>
          <p:cNvPr id="4" name="Footer Placeholder 3">
            <a:extLst>
              <a:ext uri="{FF2B5EF4-FFF2-40B4-BE49-F238E27FC236}">
                <a16:creationId xmlns:a16="http://schemas.microsoft.com/office/drawing/2014/main" id="{67206FDA-123D-80B7-52C7-7482EF90181D}"/>
              </a:ext>
            </a:extLst>
          </p:cNvPr>
          <p:cNvSpPr>
            <a:spLocks noGrp="1"/>
          </p:cNvSpPr>
          <p:nvPr>
            <p:ph type="ftr" sz="quarter" idx="11"/>
          </p:nvPr>
        </p:nvSpPr>
        <p:spPr/>
        <p:txBody>
          <a:bodyPr/>
          <a:lstStyle/>
          <a:p>
            <a:r>
              <a:rPr lang="en-GB"/>
              <a:t>The Economic Contribution of Aurora - Key Findings</a:t>
            </a:r>
          </a:p>
        </p:txBody>
      </p:sp>
      <p:sp>
        <p:nvSpPr>
          <p:cNvPr id="5" name="Slide Number Placeholder 4">
            <a:extLst>
              <a:ext uri="{FF2B5EF4-FFF2-40B4-BE49-F238E27FC236}">
                <a16:creationId xmlns:a16="http://schemas.microsoft.com/office/drawing/2014/main" id="{08E32759-A3BE-9B08-63FA-CB8CD00F4FF0}"/>
              </a:ext>
            </a:extLst>
          </p:cNvPr>
          <p:cNvSpPr>
            <a:spLocks noGrp="1"/>
          </p:cNvSpPr>
          <p:nvPr>
            <p:ph type="sldNum" sz="quarter" idx="12"/>
          </p:nvPr>
        </p:nvSpPr>
        <p:spPr/>
        <p:txBody>
          <a:bodyPr/>
          <a:lstStyle/>
          <a:p>
            <a:fld id="{1B380CA8-D005-4374-9E21-56061D22F6FB}" type="slidenum">
              <a:rPr lang="en-GB" smtClean="0"/>
              <a:t>2</a:t>
            </a:fld>
            <a:endParaRPr lang="en-GB"/>
          </a:p>
        </p:txBody>
      </p:sp>
      <p:sp>
        <p:nvSpPr>
          <p:cNvPr id="8" name="TextBox 7">
            <a:extLst>
              <a:ext uri="{FF2B5EF4-FFF2-40B4-BE49-F238E27FC236}">
                <a16:creationId xmlns:a16="http://schemas.microsoft.com/office/drawing/2014/main" id="{6D7A1DDC-6769-1552-9316-2571E3B53397}"/>
              </a:ext>
            </a:extLst>
          </p:cNvPr>
          <p:cNvSpPr txBox="1"/>
          <p:nvPr/>
        </p:nvSpPr>
        <p:spPr>
          <a:xfrm>
            <a:off x="2632364" y="2410691"/>
            <a:ext cx="0" cy="0"/>
          </a:xfrm>
          <a:prstGeom prst="rect">
            <a:avLst/>
          </a:prstGeom>
          <a:noFill/>
        </p:spPr>
        <p:txBody>
          <a:bodyPr wrap="none" lIns="0" tIns="0" rIns="0" bIns="0" rtlCol="0">
            <a:noAutofit/>
          </a:bodyPr>
          <a:lstStyle/>
          <a:p>
            <a:pPr algn="l">
              <a:lnSpc>
                <a:spcPct val="110000"/>
              </a:lnSpc>
            </a:pPr>
            <a:endParaRPr lang="en-GB" sz="1600" dirty="0"/>
          </a:p>
        </p:txBody>
      </p:sp>
      <p:pic>
        <p:nvPicPr>
          <p:cNvPr id="15" name="Content Placeholder 14">
            <a:extLst>
              <a:ext uri="{FF2B5EF4-FFF2-40B4-BE49-F238E27FC236}">
                <a16:creationId xmlns:a16="http://schemas.microsoft.com/office/drawing/2014/main" id="{E22F86A8-A547-8EFB-9136-F0E82585659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410893" y="1313671"/>
            <a:ext cx="3336429" cy="4741241"/>
          </a:xfrm>
          <a:prstGeom prst="rect">
            <a:avLst/>
          </a:prstGeom>
        </p:spPr>
      </p:pic>
    </p:spTree>
    <p:extLst>
      <p:ext uri="{BB962C8B-B14F-4D97-AF65-F5344CB8AC3E}">
        <p14:creationId xmlns:p14="http://schemas.microsoft.com/office/powerpoint/2010/main" val="104866316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a:extLst>
            <a:ext uri="{FF2B5EF4-FFF2-40B4-BE49-F238E27FC236}">
              <a16:creationId xmlns:a16="http://schemas.microsoft.com/office/drawing/2014/main" id="{878230A5-9C8A-3695-8E99-DBE4B92349FA}"/>
            </a:ext>
          </a:extLst>
        </p:cNvPr>
        <p:cNvGrpSpPr/>
        <p:nvPr/>
      </p:nvGrpSpPr>
      <p:grpSpPr>
        <a:xfrm>
          <a:off x="0" y="0"/>
          <a:ext cx="0" cy="0"/>
          <a:chOff x="0" y="0"/>
          <a:chExt cx="0" cy="0"/>
        </a:xfrm>
      </p:grpSpPr>
      <p:sp>
        <p:nvSpPr>
          <p:cNvPr id="225" name="Google Shape;225;p5">
            <a:extLst>
              <a:ext uri="{FF2B5EF4-FFF2-40B4-BE49-F238E27FC236}">
                <a16:creationId xmlns:a16="http://schemas.microsoft.com/office/drawing/2014/main" id="{7EC9C10F-508A-AEFC-F0D4-184B551B199C}"/>
              </a:ext>
            </a:extLst>
          </p:cNvPr>
          <p:cNvSpPr/>
          <p:nvPr/>
        </p:nvSpPr>
        <p:spPr>
          <a:xfrm>
            <a:off x="4129119" y="2555673"/>
            <a:ext cx="3594025" cy="3809647"/>
          </a:xfrm>
          <a:prstGeom prst="rect">
            <a:avLst/>
          </a:prstGeom>
          <a:solidFill>
            <a:schemeClr val="lt2"/>
          </a:solidFill>
          <a:ln>
            <a:noFill/>
          </a:ln>
        </p:spPr>
        <p:txBody>
          <a:bodyPr spcFirstLastPara="1" wrap="square" lIns="72000" tIns="72000" rIns="72000" bIns="72000" anchor="ctr" anchorCtr="0">
            <a:noAutofit/>
          </a:bodyPr>
          <a:lstStyle/>
          <a:p>
            <a:pPr marL="0" marR="0" lvl="0" indent="0" algn="ctr" rtl="0">
              <a:lnSpc>
                <a:spcPct val="110000"/>
              </a:lnSpc>
              <a:spcBef>
                <a:spcPts val="0"/>
              </a:spcBef>
              <a:spcAft>
                <a:spcPts val="0"/>
              </a:spcAft>
              <a:buNone/>
            </a:pPr>
            <a:endParaRPr sz="1600">
              <a:solidFill>
                <a:schemeClr val="accent6"/>
              </a:solidFill>
              <a:latin typeface="Heebo Medium"/>
              <a:ea typeface="Heebo Medium"/>
              <a:cs typeface="Heebo Medium"/>
              <a:sym typeface="Heebo"/>
            </a:endParaRPr>
          </a:p>
        </p:txBody>
      </p:sp>
      <p:sp>
        <p:nvSpPr>
          <p:cNvPr id="226" name="Google Shape;226;p5">
            <a:extLst>
              <a:ext uri="{FF2B5EF4-FFF2-40B4-BE49-F238E27FC236}">
                <a16:creationId xmlns:a16="http://schemas.microsoft.com/office/drawing/2014/main" id="{F2CFD8B8-5C5D-4657-BFDE-D706081B768B}"/>
              </a:ext>
            </a:extLst>
          </p:cNvPr>
          <p:cNvSpPr/>
          <p:nvPr/>
        </p:nvSpPr>
        <p:spPr>
          <a:xfrm>
            <a:off x="8046559" y="2591659"/>
            <a:ext cx="3564701" cy="3809647"/>
          </a:xfrm>
          <a:prstGeom prst="rect">
            <a:avLst/>
          </a:prstGeom>
          <a:solidFill>
            <a:schemeClr val="lt2"/>
          </a:solidFill>
          <a:ln>
            <a:noFill/>
          </a:ln>
        </p:spPr>
        <p:txBody>
          <a:bodyPr spcFirstLastPara="1" wrap="square" lIns="72000" tIns="72000" rIns="72000" bIns="72000" anchor="ctr" anchorCtr="0">
            <a:noAutofit/>
          </a:bodyPr>
          <a:lstStyle/>
          <a:p>
            <a:pPr marL="0" marR="0" lvl="0" indent="0" algn="ctr" rtl="0">
              <a:lnSpc>
                <a:spcPct val="110000"/>
              </a:lnSpc>
              <a:spcBef>
                <a:spcPts val="0"/>
              </a:spcBef>
              <a:spcAft>
                <a:spcPts val="0"/>
              </a:spcAft>
              <a:buNone/>
            </a:pPr>
            <a:endParaRPr sz="1600">
              <a:solidFill>
                <a:schemeClr val="dk2"/>
              </a:solidFill>
              <a:latin typeface="Heebo Medium"/>
              <a:ea typeface="Heebo Medium"/>
              <a:cs typeface="Heebo Medium"/>
              <a:sym typeface="Heebo"/>
            </a:endParaRPr>
          </a:p>
        </p:txBody>
      </p:sp>
      <p:sp>
        <p:nvSpPr>
          <p:cNvPr id="227" name="Google Shape;227;p5">
            <a:extLst>
              <a:ext uri="{FF2B5EF4-FFF2-40B4-BE49-F238E27FC236}">
                <a16:creationId xmlns:a16="http://schemas.microsoft.com/office/drawing/2014/main" id="{B71695D5-3DD7-9F30-5806-8E1DA16FCB3B}"/>
              </a:ext>
            </a:extLst>
          </p:cNvPr>
          <p:cNvSpPr txBox="1">
            <a:spLocks noGrp="1"/>
          </p:cNvSpPr>
          <p:nvPr>
            <p:ph type="title"/>
          </p:nvPr>
        </p:nvSpPr>
        <p:spPr>
          <a:xfrm>
            <a:off x="541337" y="612625"/>
            <a:ext cx="11110912" cy="52166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3400"/>
              <a:buFont typeface="Heebo ExtraBold"/>
              <a:buNone/>
            </a:pPr>
            <a:r>
              <a:rPr lang="en-GB" dirty="0"/>
              <a:t>Volunteering</a:t>
            </a:r>
            <a:endParaRPr dirty="0"/>
          </a:p>
        </p:txBody>
      </p:sp>
      <p:sp>
        <p:nvSpPr>
          <p:cNvPr id="228" name="Google Shape;228;p5">
            <a:extLst>
              <a:ext uri="{FF2B5EF4-FFF2-40B4-BE49-F238E27FC236}">
                <a16:creationId xmlns:a16="http://schemas.microsoft.com/office/drawing/2014/main" id="{C4A790E6-1CA4-BFCC-13D4-BC8A17C190AC}"/>
              </a:ext>
            </a:extLst>
          </p:cNvPr>
          <p:cNvSpPr txBox="1">
            <a:spLocks noGrp="1"/>
          </p:cNvSpPr>
          <p:nvPr>
            <p:ph type="ftr" idx="11"/>
          </p:nvPr>
        </p:nvSpPr>
        <p:spPr>
          <a:xfrm>
            <a:off x="541337" y="133201"/>
            <a:ext cx="5832475" cy="198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a:t>The Economic Contribution of Aurora - Key Findings</a:t>
            </a:r>
            <a:endParaRPr/>
          </a:p>
        </p:txBody>
      </p:sp>
      <p:sp>
        <p:nvSpPr>
          <p:cNvPr id="229" name="Google Shape;229;p5">
            <a:extLst>
              <a:ext uri="{FF2B5EF4-FFF2-40B4-BE49-F238E27FC236}">
                <a16:creationId xmlns:a16="http://schemas.microsoft.com/office/drawing/2014/main" id="{11FFDA08-8D68-4512-4547-AC72D2918353}"/>
              </a:ext>
            </a:extLst>
          </p:cNvPr>
          <p:cNvSpPr txBox="1">
            <a:spLocks noGrp="1"/>
          </p:cNvSpPr>
          <p:nvPr>
            <p:ph type="sldNum" idx="12"/>
          </p:nvPr>
        </p:nvSpPr>
        <p:spPr>
          <a:xfrm>
            <a:off x="11389658" y="6526801"/>
            <a:ext cx="262591" cy="223623"/>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20</a:t>
            </a:fld>
            <a:endParaRPr/>
          </a:p>
        </p:txBody>
      </p:sp>
      <p:sp>
        <p:nvSpPr>
          <p:cNvPr id="231" name="Google Shape;231;p5">
            <a:extLst>
              <a:ext uri="{FF2B5EF4-FFF2-40B4-BE49-F238E27FC236}">
                <a16:creationId xmlns:a16="http://schemas.microsoft.com/office/drawing/2014/main" id="{66903544-A6AA-5FBB-679E-5A52F3B1EC78}"/>
              </a:ext>
            </a:extLst>
          </p:cNvPr>
          <p:cNvSpPr txBox="1"/>
          <p:nvPr/>
        </p:nvSpPr>
        <p:spPr>
          <a:xfrm>
            <a:off x="6603176" y="1735353"/>
            <a:ext cx="23145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chemeClr val="accent3"/>
                </a:solidFill>
                <a:latin typeface="Heebo Black"/>
                <a:ea typeface="Heebo Black"/>
                <a:cs typeface="Heebo Black"/>
                <a:sym typeface="Heebo"/>
              </a:rPr>
              <a:t>€34m GVA</a:t>
            </a:r>
            <a:endParaRPr sz="1800" b="1" dirty="0">
              <a:solidFill>
                <a:schemeClr val="accent3"/>
              </a:solidFill>
              <a:latin typeface="Heebo Black"/>
              <a:ea typeface="Heebo Black"/>
              <a:cs typeface="Heebo Black"/>
              <a:sym typeface="Heebo"/>
            </a:endParaRPr>
          </a:p>
        </p:txBody>
      </p:sp>
      <p:sp>
        <p:nvSpPr>
          <p:cNvPr id="233" name="Google Shape;233;p5">
            <a:extLst>
              <a:ext uri="{FF2B5EF4-FFF2-40B4-BE49-F238E27FC236}">
                <a16:creationId xmlns:a16="http://schemas.microsoft.com/office/drawing/2014/main" id="{BB886EFB-49EB-0DCD-95D6-973630F6528B}"/>
              </a:ext>
            </a:extLst>
          </p:cNvPr>
          <p:cNvSpPr/>
          <p:nvPr/>
        </p:nvSpPr>
        <p:spPr>
          <a:xfrm>
            <a:off x="277656" y="2598016"/>
            <a:ext cx="3564700" cy="3809647"/>
          </a:xfrm>
          <a:prstGeom prst="rect">
            <a:avLst/>
          </a:prstGeom>
          <a:solidFill>
            <a:schemeClr val="lt2"/>
          </a:solidFill>
          <a:ln>
            <a:noFill/>
          </a:ln>
        </p:spPr>
        <p:txBody>
          <a:bodyPr spcFirstLastPara="1" wrap="square" lIns="72000" tIns="72000" rIns="72000" bIns="72000" anchor="ctr" anchorCtr="0">
            <a:noAutofit/>
          </a:bodyPr>
          <a:lstStyle/>
          <a:p>
            <a:pPr marL="0" marR="0" lvl="0" indent="0" algn="ctr" rtl="0">
              <a:lnSpc>
                <a:spcPct val="110000"/>
              </a:lnSpc>
              <a:spcBef>
                <a:spcPts val="0"/>
              </a:spcBef>
              <a:spcAft>
                <a:spcPts val="0"/>
              </a:spcAft>
              <a:buNone/>
            </a:pPr>
            <a:endParaRPr sz="1600">
              <a:solidFill>
                <a:schemeClr val="dk2"/>
              </a:solidFill>
              <a:latin typeface="Heebo Medium"/>
              <a:ea typeface="Heebo Medium"/>
              <a:cs typeface="Heebo Medium"/>
              <a:sym typeface="Heebo"/>
            </a:endParaRPr>
          </a:p>
        </p:txBody>
      </p:sp>
      <p:sp>
        <p:nvSpPr>
          <p:cNvPr id="235" name="Google Shape;235;p5">
            <a:extLst>
              <a:ext uri="{FF2B5EF4-FFF2-40B4-BE49-F238E27FC236}">
                <a16:creationId xmlns:a16="http://schemas.microsoft.com/office/drawing/2014/main" id="{700F2003-861D-79E1-1923-61E1E09B33C2}"/>
              </a:ext>
            </a:extLst>
          </p:cNvPr>
          <p:cNvSpPr txBox="1"/>
          <p:nvPr/>
        </p:nvSpPr>
        <p:spPr>
          <a:xfrm>
            <a:off x="409245" y="2721333"/>
            <a:ext cx="3373788" cy="32777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accent5"/>
                </a:solidFill>
                <a:latin typeface="Heebo Black"/>
                <a:ea typeface="Heebo Black"/>
                <a:cs typeface="Heebo Black"/>
                <a:sym typeface="Heebo"/>
              </a:rPr>
              <a:t>What is this Contribution?</a:t>
            </a:r>
            <a:endParaRPr dirty="0"/>
          </a:p>
          <a:p>
            <a:pPr marL="285750" marR="0" lvl="0" indent="-285750" algn="l" rtl="0">
              <a:spcBef>
                <a:spcPts val="600"/>
              </a:spcBef>
              <a:spcAft>
                <a:spcPts val="0"/>
              </a:spcAft>
              <a:buFont typeface="Wingdings" pitchFamily="2" charset="2"/>
              <a:buChar char="Ø"/>
            </a:pPr>
            <a:r>
              <a:rPr lang="en-GB" sz="1600" dirty="0">
                <a:solidFill>
                  <a:schemeClr val="accent5"/>
                </a:solidFill>
                <a:ea typeface="Heebo Medium"/>
                <a:cs typeface="Heebo Medium"/>
                <a:sym typeface="Heebo"/>
              </a:rPr>
              <a:t>Many students at Aurora members also volunteer whilst studying, providing their time and skills for free</a:t>
            </a:r>
          </a:p>
          <a:p>
            <a:pPr marL="285750" marR="0" lvl="0" indent="-285750" algn="l" rtl="0">
              <a:spcBef>
                <a:spcPts val="600"/>
              </a:spcBef>
              <a:spcAft>
                <a:spcPts val="0"/>
              </a:spcAft>
              <a:buFont typeface="Wingdings" pitchFamily="2" charset="2"/>
              <a:buChar char="Ø"/>
            </a:pPr>
            <a:r>
              <a:rPr lang="en-GB" sz="1600" dirty="0">
                <a:solidFill>
                  <a:schemeClr val="accent5"/>
                </a:solidFill>
                <a:ea typeface="Heebo Medium"/>
                <a:cs typeface="Heebo Medium"/>
                <a:sym typeface="Heebo"/>
              </a:rPr>
              <a:t>This enables the charities and organisations they volunteer in to have additional capacity for activities they may not otherwise be able to do – generating activity</a:t>
            </a:r>
          </a:p>
          <a:p>
            <a:pPr marL="285750" marR="0" lvl="0" indent="-285750" algn="l" rtl="0">
              <a:spcBef>
                <a:spcPts val="600"/>
              </a:spcBef>
              <a:spcAft>
                <a:spcPts val="0"/>
              </a:spcAft>
              <a:buFont typeface="Wingdings" pitchFamily="2" charset="2"/>
              <a:buChar char="Ø"/>
            </a:pPr>
            <a:endParaRPr lang="en-GB" sz="1600" dirty="0">
              <a:solidFill>
                <a:schemeClr val="accent5"/>
              </a:solidFill>
              <a:ea typeface="Heebo Medium"/>
              <a:cs typeface="Heebo Medium"/>
              <a:sym typeface="Heebo"/>
            </a:endParaRPr>
          </a:p>
        </p:txBody>
      </p:sp>
      <p:cxnSp>
        <p:nvCxnSpPr>
          <p:cNvPr id="236" name="Google Shape;236;p5">
            <a:extLst>
              <a:ext uri="{FF2B5EF4-FFF2-40B4-BE49-F238E27FC236}">
                <a16:creationId xmlns:a16="http://schemas.microsoft.com/office/drawing/2014/main" id="{8CADB7AC-36F5-7E1E-15D1-1F69ACE3E871}"/>
              </a:ext>
            </a:extLst>
          </p:cNvPr>
          <p:cNvCxnSpPr/>
          <p:nvPr/>
        </p:nvCxnSpPr>
        <p:spPr>
          <a:xfrm rot="10800000" flipH="1">
            <a:off x="266842" y="2562943"/>
            <a:ext cx="3586327" cy="6647"/>
          </a:xfrm>
          <a:prstGeom prst="straightConnector1">
            <a:avLst/>
          </a:prstGeom>
          <a:noFill/>
          <a:ln w="57150" cap="flat" cmpd="sng">
            <a:solidFill>
              <a:schemeClr val="accent5"/>
            </a:solidFill>
            <a:prstDash val="solid"/>
            <a:miter lim="800000"/>
            <a:headEnd type="none" w="sm" len="sm"/>
            <a:tailEnd type="none" w="sm" len="sm"/>
          </a:ln>
        </p:spPr>
      </p:cxnSp>
      <p:cxnSp>
        <p:nvCxnSpPr>
          <p:cNvPr id="237" name="Google Shape;237;p5">
            <a:extLst>
              <a:ext uri="{FF2B5EF4-FFF2-40B4-BE49-F238E27FC236}">
                <a16:creationId xmlns:a16="http://schemas.microsoft.com/office/drawing/2014/main" id="{B2FCBAB4-C59A-CDE0-2F96-29BE5B16C4A7}"/>
              </a:ext>
            </a:extLst>
          </p:cNvPr>
          <p:cNvCxnSpPr/>
          <p:nvPr/>
        </p:nvCxnSpPr>
        <p:spPr>
          <a:xfrm>
            <a:off x="4164585" y="2569590"/>
            <a:ext cx="3595860" cy="0"/>
          </a:xfrm>
          <a:prstGeom prst="straightConnector1">
            <a:avLst/>
          </a:prstGeom>
          <a:noFill/>
          <a:ln w="57150" cap="flat" cmpd="sng">
            <a:solidFill>
              <a:schemeClr val="accent1"/>
            </a:solidFill>
            <a:prstDash val="solid"/>
            <a:miter lim="800000"/>
            <a:headEnd type="none" w="sm" len="sm"/>
            <a:tailEnd type="none" w="sm" len="sm"/>
          </a:ln>
        </p:spPr>
      </p:cxnSp>
      <p:sp>
        <p:nvSpPr>
          <p:cNvPr id="238" name="Google Shape;238;p5">
            <a:extLst>
              <a:ext uri="{FF2B5EF4-FFF2-40B4-BE49-F238E27FC236}">
                <a16:creationId xmlns:a16="http://schemas.microsoft.com/office/drawing/2014/main" id="{B80E09FC-5A34-2D72-BC0E-D6991F203A92}"/>
              </a:ext>
            </a:extLst>
          </p:cNvPr>
          <p:cNvSpPr txBox="1"/>
          <p:nvPr/>
        </p:nvSpPr>
        <p:spPr>
          <a:xfrm>
            <a:off x="2264771" y="5381410"/>
            <a:ext cx="0" cy="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endParaRPr sz="1600">
              <a:solidFill>
                <a:schemeClr val="dk1"/>
              </a:solidFill>
              <a:latin typeface="Heebo Medium"/>
              <a:ea typeface="Heebo Medium"/>
              <a:cs typeface="Heebo Medium"/>
              <a:sym typeface="Heebo"/>
            </a:endParaRPr>
          </a:p>
        </p:txBody>
      </p:sp>
      <p:cxnSp>
        <p:nvCxnSpPr>
          <p:cNvPr id="239" name="Google Shape;239;p5">
            <a:extLst>
              <a:ext uri="{FF2B5EF4-FFF2-40B4-BE49-F238E27FC236}">
                <a16:creationId xmlns:a16="http://schemas.microsoft.com/office/drawing/2014/main" id="{D06E4475-DCFD-9665-9AFE-079A49FE0E6C}"/>
              </a:ext>
            </a:extLst>
          </p:cNvPr>
          <p:cNvCxnSpPr/>
          <p:nvPr/>
        </p:nvCxnSpPr>
        <p:spPr>
          <a:xfrm>
            <a:off x="8046559" y="2557467"/>
            <a:ext cx="3581024" cy="0"/>
          </a:xfrm>
          <a:prstGeom prst="straightConnector1">
            <a:avLst/>
          </a:prstGeom>
          <a:noFill/>
          <a:ln w="57150" cap="flat" cmpd="sng">
            <a:solidFill>
              <a:schemeClr val="tx2"/>
            </a:solidFill>
            <a:prstDash val="solid"/>
            <a:miter lim="800000"/>
            <a:headEnd type="none" w="sm" len="sm"/>
            <a:tailEnd type="none" w="sm" len="sm"/>
          </a:ln>
        </p:spPr>
      </p:cxnSp>
      <p:sp>
        <p:nvSpPr>
          <p:cNvPr id="240" name="Google Shape;240;p5">
            <a:extLst>
              <a:ext uri="{FF2B5EF4-FFF2-40B4-BE49-F238E27FC236}">
                <a16:creationId xmlns:a16="http://schemas.microsoft.com/office/drawing/2014/main" id="{58A07121-B3B9-2AB3-6390-A99643B58B59}"/>
              </a:ext>
            </a:extLst>
          </p:cNvPr>
          <p:cNvSpPr txBox="1"/>
          <p:nvPr/>
        </p:nvSpPr>
        <p:spPr>
          <a:xfrm>
            <a:off x="4275621" y="2700301"/>
            <a:ext cx="3373788" cy="1800453"/>
          </a:xfrm>
          <a:prstGeom prst="rect">
            <a:avLst/>
          </a:prstGeom>
          <a:noFill/>
          <a:ln>
            <a:noFill/>
          </a:ln>
        </p:spPr>
        <p:txBody>
          <a:bodyPr spcFirstLastPara="1" wrap="square" lIns="91425" tIns="45700" rIns="91425" bIns="45700" anchor="t" anchorCtr="0">
            <a:spAutoFit/>
          </a:bodyPr>
          <a:lstStyle/>
          <a:p>
            <a:pPr lvl="0"/>
            <a:r>
              <a:rPr lang="en-GB" sz="1600" b="1" dirty="0">
                <a:solidFill>
                  <a:schemeClr val="accent1"/>
                </a:solidFill>
                <a:latin typeface="Heebo Black"/>
                <a:ea typeface="Heebo Black"/>
                <a:cs typeface="Heebo Black"/>
                <a:sym typeface="Heebo"/>
              </a:rPr>
              <a:t>Drivers of Contribution</a:t>
            </a:r>
            <a:endParaRPr lang="en-GB" sz="1600" dirty="0">
              <a:solidFill>
                <a:schemeClr val="accent1"/>
              </a:solidFill>
            </a:endParaRPr>
          </a:p>
          <a:p>
            <a:pPr marL="285750" indent="-285750">
              <a:spcBef>
                <a:spcPts val="600"/>
              </a:spcBef>
              <a:buClr>
                <a:schemeClr val="accent1"/>
              </a:buClr>
              <a:buFont typeface="Wingdings" pitchFamily="2" charset="2"/>
              <a:buChar char="Ø"/>
            </a:pPr>
            <a:r>
              <a:rPr lang="en-GB" sz="1600" dirty="0">
                <a:solidFill>
                  <a:schemeClr val="accent1"/>
                </a:solidFill>
                <a:cs typeface="Heebo Medium"/>
                <a:sym typeface="Heebo"/>
              </a:rPr>
              <a:t>Number of full-time students</a:t>
            </a:r>
          </a:p>
          <a:p>
            <a:pPr marL="285750" marR="0" lvl="0" indent="-285750" algn="l" rtl="0">
              <a:spcBef>
                <a:spcPts val="600"/>
              </a:spcBef>
              <a:spcAft>
                <a:spcPts val="0"/>
              </a:spcAft>
              <a:buClr>
                <a:schemeClr val="accent1"/>
              </a:buClr>
              <a:buFont typeface="Wingdings" pitchFamily="2" charset="2"/>
              <a:buChar char="Ø"/>
            </a:pPr>
            <a:r>
              <a:rPr lang="en-GB" sz="1600" dirty="0">
                <a:solidFill>
                  <a:schemeClr val="accent1"/>
                </a:solidFill>
                <a:cs typeface="Heebo Medium"/>
              </a:rPr>
              <a:t>Number of students that volunteer during their studies</a:t>
            </a:r>
          </a:p>
          <a:p>
            <a:pPr marL="285750" marR="0" lvl="0" indent="-285750" algn="l" rtl="0">
              <a:spcBef>
                <a:spcPts val="600"/>
              </a:spcBef>
              <a:spcAft>
                <a:spcPts val="0"/>
              </a:spcAft>
              <a:buClr>
                <a:schemeClr val="accent1"/>
              </a:buClr>
              <a:buFont typeface="Wingdings" pitchFamily="2" charset="2"/>
              <a:buChar char="Ø"/>
            </a:pPr>
            <a:r>
              <a:rPr lang="en-GB" sz="1600" dirty="0">
                <a:solidFill>
                  <a:schemeClr val="accent1"/>
                </a:solidFill>
                <a:cs typeface="Heebo Medium"/>
              </a:rPr>
              <a:t>Hours volunteered during the year</a:t>
            </a:r>
          </a:p>
        </p:txBody>
      </p:sp>
      <p:sp>
        <p:nvSpPr>
          <p:cNvPr id="241" name="Google Shape;241;p5">
            <a:extLst>
              <a:ext uri="{FF2B5EF4-FFF2-40B4-BE49-F238E27FC236}">
                <a16:creationId xmlns:a16="http://schemas.microsoft.com/office/drawing/2014/main" id="{A1047FD7-A4D6-AA12-4D97-2CB4FC546A14}"/>
              </a:ext>
            </a:extLst>
          </p:cNvPr>
          <p:cNvSpPr txBox="1"/>
          <p:nvPr/>
        </p:nvSpPr>
        <p:spPr>
          <a:xfrm>
            <a:off x="8075834" y="2700301"/>
            <a:ext cx="3373800" cy="22928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tx2"/>
                </a:solidFill>
                <a:latin typeface="Heebo Black"/>
                <a:ea typeface="Heebo Black"/>
                <a:cs typeface="Heebo Black"/>
                <a:sym typeface="Heebo"/>
              </a:rPr>
              <a:t>Aurora Assumptions</a:t>
            </a:r>
            <a:endParaRPr dirty="0">
              <a:solidFill>
                <a:schemeClr val="tx2"/>
              </a:solidFill>
            </a:endParaRPr>
          </a:p>
          <a:p>
            <a:pPr marL="285750" indent="-285750">
              <a:spcBef>
                <a:spcPts val="600"/>
              </a:spcBef>
              <a:buClr>
                <a:schemeClr val="accent2"/>
              </a:buClr>
              <a:buSzPts val="1600"/>
              <a:buFont typeface="Wingdings" pitchFamily="2" charset="2"/>
              <a:buChar char="Ø"/>
            </a:pPr>
            <a:r>
              <a:rPr lang="en-GB" sz="1600" dirty="0">
                <a:solidFill>
                  <a:schemeClr val="tx2"/>
                </a:solidFill>
                <a:cs typeface="Heebo Medium"/>
                <a:sym typeface="Heebo"/>
              </a:rPr>
              <a:t>274,410 full-time students enrolled at Aurora members in 2024</a:t>
            </a:r>
          </a:p>
          <a:p>
            <a:pPr marL="285750" marR="0" lvl="0" indent="-285750" algn="l" rtl="0">
              <a:spcBef>
                <a:spcPts val="600"/>
              </a:spcBef>
              <a:spcAft>
                <a:spcPts val="0"/>
              </a:spcAft>
              <a:buClr>
                <a:schemeClr val="accent2"/>
              </a:buClr>
              <a:buSzPts val="1600"/>
              <a:buFont typeface="Wingdings" pitchFamily="2" charset="2"/>
              <a:buChar char="Ø"/>
            </a:pPr>
            <a:r>
              <a:rPr lang="en-GB" sz="1600" dirty="0">
                <a:solidFill>
                  <a:schemeClr val="tx2"/>
                </a:solidFill>
                <a:cs typeface="Heebo Medium"/>
                <a:sym typeface="Heebo"/>
              </a:rPr>
              <a:t>21% of which volunteer each year</a:t>
            </a:r>
          </a:p>
          <a:p>
            <a:pPr marL="285750" marR="0" lvl="0" indent="-285750" algn="l" rtl="0">
              <a:spcBef>
                <a:spcPts val="600"/>
              </a:spcBef>
              <a:spcAft>
                <a:spcPts val="0"/>
              </a:spcAft>
              <a:buClr>
                <a:schemeClr val="accent2"/>
              </a:buClr>
              <a:buSzPts val="1600"/>
              <a:buFont typeface="Wingdings" pitchFamily="2" charset="2"/>
              <a:buChar char="Ø"/>
            </a:pPr>
            <a:r>
              <a:rPr lang="en-GB" sz="1600" dirty="0">
                <a:solidFill>
                  <a:schemeClr val="tx2"/>
                </a:solidFill>
                <a:cs typeface="Heebo Medium"/>
                <a:sym typeface="Heebo"/>
              </a:rPr>
              <a:t>Average of 82 hours per year spent volunteering</a:t>
            </a:r>
            <a:endParaRPr sz="1600" dirty="0">
              <a:solidFill>
                <a:schemeClr val="tx2"/>
              </a:solidFill>
              <a:cs typeface="Heebo Medium"/>
              <a:sym typeface="Heebo"/>
            </a:endParaRPr>
          </a:p>
        </p:txBody>
      </p:sp>
      <p:pic>
        <p:nvPicPr>
          <p:cNvPr id="4" name="Picture 3" descr="A logo of a euro&#10;&#10;AI-generated content may be incorrect.">
            <a:extLst>
              <a:ext uri="{FF2B5EF4-FFF2-40B4-BE49-F238E27FC236}">
                <a16:creationId xmlns:a16="http://schemas.microsoft.com/office/drawing/2014/main" id="{3C356222-79B2-58DB-3333-D662782717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0366" y="1122658"/>
            <a:ext cx="1400227" cy="1400227"/>
          </a:xfrm>
          <a:prstGeom prst="rect">
            <a:avLst/>
          </a:prstGeom>
        </p:spPr>
      </p:pic>
      <p:sp>
        <p:nvSpPr>
          <p:cNvPr id="5" name="TextBox 4">
            <a:extLst>
              <a:ext uri="{FF2B5EF4-FFF2-40B4-BE49-F238E27FC236}">
                <a16:creationId xmlns:a16="http://schemas.microsoft.com/office/drawing/2014/main" id="{3842A6C3-A791-A406-54B8-FC738C763C7E}"/>
              </a:ext>
            </a:extLst>
          </p:cNvPr>
          <p:cNvSpPr txBox="1"/>
          <p:nvPr/>
        </p:nvSpPr>
        <p:spPr>
          <a:xfrm>
            <a:off x="2157984" y="1735353"/>
            <a:ext cx="2836776" cy="654030"/>
          </a:xfrm>
          <a:prstGeom prst="rect">
            <a:avLst/>
          </a:prstGeom>
          <a:noFill/>
        </p:spPr>
        <p:txBody>
          <a:bodyPr wrap="square" lIns="0" tIns="0" rIns="0" bIns="0" rtlCol="0">
            <a:noAutofit/>
          </a:bodyPr>
          <a:lstStyle/>
          <a:p>
            <a:pPr algn="l">
              <a:lnSpc>
                <a:spcPct val="110000"/>
              </a:lnSpc>
            </a:pPr>
            <a:r>
              <a:rPr lang="en-GB" sz="2400" b="1" dirty="0">
                <a:solidFill>
                  <a:schemeClr val="accent3"/>
                </a:solidFill>
              </a:rPr>
              <a:t>Total Contribution:</a:t>
            </a:r>
          </a:p>
        </p:txBody>
      </p:sp>
      <p:sp>
        <p:nvSpPr>
          <p:cNvPr id="2" name="TextBox 1">
            <a:extLst>
              <a:ext uri="{FF2B5EF4-FFF2-40B4-BE49-F238E27FC236}">
                <a16:creationId xmlns:a16="http://schemas.microsoft.com/office/drawing/2014/main" id="{167F0F69-582A-E6E5-60B1-14A0F9F7DA90}"/>
              </a:ext>
            </a:extLst>
          </p:cNvPr>
          <p:cNvSpPr txBox="1"/>
          <p:nvPr/>
        </p:nvSpPr>
        <p:spPr>
          <a:xfrm>
            <a:off x="2882096" y="-1006997"/>
            <a:ext cx="0" cy="0"/>
          </a:xfrm>
          <a:prstGeom prst="rect">
            <a:avLst/>
          </a:prstGeom>
          <a:noFill/>
        </p:spPr>
        <p:txBody>
          <a:bodyPr wrap="none" lIns="0" tIns="0" rIns="0" bIns="0" rtlCol="0">
            <a:noAutofit/>
          </a:bodyPr>
          <a:lstStyle/>
          <a:p>
            <a:pPr algn="l">
              <a:lnSpc>
                <a:spcPct val="110000"/>
              </a:lnSpc>
            </a:pPr>
            <a:endParaRPr lang="en-GB" sz="1600" dirty="0"/>
          </a:p>
        </p:txBody>
      </p:sp>
    </p:spTree>
    <p:extLst>
      <p:ext uri="{BB962C8B-B14F-4D97-AF65-F5344CB8AC3E}">
        <p14:creationId xmlns:p14="http://schemas.microsoft.com/office/powerpoint/2010/main" val="17577372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BF4DCF8-36D7-5BBE-6AEB-B15A7A788749}"/>
              </a:ext>
            </a:extLst>
          </p:cNvPr>
          <p:cNvSpPr>
            <a:spLocks noGrp="1"/>
          </p:cNvSpPr>
          <p:nvPr>
            <p:ph type="ftr" sz="quarter" idx="11"/>
          </p:nvPr>
        </p:nvSpPr>
        <p:spPr/>
        <p:txBody>
          <a:bodyPr/>
          <a:lstStyle/>
          <a:p>
            <a:r>
              <a:rPr lang="en-GB"/>
              <a:t>The Economic Contribution of Aurora - Key Findings</a:t>
            </a:r>
          </a:p>
        </p:txBody>
      </p:sp>
      <p:sp>
        <p:nvSpPr>
          <p:cNvPr id="3" name="Slide Number Placeholder 2">
            <a:extLst>
              <a:ext uri="{FF2B5EF4-FFF2-40B4-BE49-F238E27FC236}">
                <a16:creationId xmlns:a16="http://schemas.microsoft.com/office/drawing/2014/main" id="{1AD33674-7E91-619E-A0FF-943949DE6F45}"/>
              </a:ext>
            </a:extLst>
          </p:cNvPr>
          <p:cNvSpPr>
            <a:spLocks noGrp="1"/>
          </p:cNvSpPr>
          <p:nvPr>
            <p:ph type="sldNum" sz="quarter" idx="12"/>
          </p:nvPr>
        </p:nvSpPr>
        <p:spPr/>
        <p:txBody>
          <a:bodyPr/>
          <a:lstStyle/>
          <a:p>
            <a:fld id="{1B380CA8-D005-4374-9E21-56061D22F6FB}" type="slidenum">
              <a:rPr lang="en-GB" smtClean="0"/>
              <a:t>21</a:t>
            </a:fld>
            <a:endParaRPr lang="en-GB"/>
          </a:p>
        </p:txBody>
      </p:sp>
      <p:sp>
        <p:nvSpPr>
          <p:cNvPr id="4" name="Title 3">
            <a:extLst>
              <a:ext uri="{FF2B5EF4-FFF2-40B4-BE49-F238E27FC236}">
                <a16:creationId xmlns:a16="http://schemas.microsoft.com/office/drawing/2014/main" id="{59A58B2B-3DE2-FF46-9EC3-E1259424DBBE}"/>
              </a:ext>
            </a:extLst>
          </p:cNvPr>
          <p:cNvSpPr>
            <a:spLocks noGrp="1"/>
          </p:cNvSpPr>
          <p:nvPr>
            <p:ph type="ctrTitle"/>
          </p:nvPr>
        </p:nvSpPr>
        <p:spPr/>
        <p:txBody>
          <a:bodyPr/>
          <a:lstStyle/>
          <a:p>
            <a:r>
              <a:rPr lang="en-GB" dirty="0"/>
              <a:t>Added Value</a:t>
            </a:r>
          </a:p>
        </p:txBody>
      </p:sp>
      <p:sp>
        <p:nvSpPr>
          <p:cNvPr id="5" name="Subtitle 4">
            <a:extLst>
              <a:ext uri="{FF2B5EF4-FFF2-40B4-BE49-F238E27FC236}">
                <a16:creationId xmlns:a16="http://schemas.microsoft.com/office/drawing/2014/main" id="{3478F255-CBE8-2770-FC31-E895C495FEDD}"/>
              </a:ext>
            </a:extLst>
          </p:cNvPr>
          <p:cNvSpPr>
            <a:spLocks noGrp="1"/>
          </p:cNvSpPr>
          <p:nvPr>
            <p:ph type="subTitle" idx="1"/>
          </p:nvPr>
        </p:nvSpPr>
        <p:spPr>
          <a:xfrm>
            <a:off x="541336" y="3429000"/>
            <a:ext cx="4487863" cy="1655762"/>
          </a:xfrm>
        </p:spPr>
        <p:txBody>
          <a:bodyPr/>
          <a:lstStyle/>
          <a:p>
            <a:r>
              <a:rPr lang="en-GB" dirty="0"/>
              <a:t>Being part of the Network has the potential to generate positive social and economic benefits for member universities, staff, students, graduates, and wider society.</a:t>
            </a:r>
          </a:p>
        </p:txBody>
      </p:sp>
      <p:pic>
        <p:nvPicPr>
          <p:cNvPr id="8" name="Picture Placeholder 7" descr="A graphic of a group of people&#10;&#10;AI-generated content may be incorrect.">
            <a:extLst>
              <a:ext uri="{FF2B5EF4-FFF2-40B4-BE49-F238E27FC236}">
                <a16:creationId xmlns:a16="http://schemas.microsoft.com/office/drawing/2014/main" id="{FA825522-6F62-BA4D-47D2-FF2F5C5EBA8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7" b="17"/>
          <a:stretch>
            <a:fillRect/>
          </a:stretch>
        </p:blipFill>
        <p:spPr/>
      </p:pic>
    </p:spTree>
    <p:extLst>
      <p:ext uri="{BB962C8B-B14F-4D97-AF65-F5344CB8AC3E}">
        <p14:creationId xmlns:p14="http://schemas.microsoft.com/office/powerpoint/2010/main" val="250730565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D78304C-56F8-BB99-F7BE-6BBD3FEA83FD}"/>
              </a:ext>
            </a:extLst>
          </p:cNvPr>
          <p:cNvSpPr>
            <a:spLocks noGrp="1"/>
          </p:cNvSpPr>
          <p:nvPr>
            <p:ph type="title"/>
          </p:nvPr>
        </p:nvSpPr>
        <p:spPr/>
        <p:txBody>
          <a:bodyPr/>
          <a:lstStyle/>
          <a:p>
            <a:r>
              <a:rPr lang="en-GB" dirty="0"/>
              <a:t>Added Value of the Aurora Network</a:t>
            </a:r>
          </a:p>
        </p:txBody>
      </p:sp>
      <p:sp>
        <p:nvSpPr>
          <p:cNvPr id="8" name="Content Placeholder 7">
            <a:extLst>
              <a:ext uri="{FF2B5EF4-FFF2-40B4-BE49-F238E27FC236}">
                <a16:creationId xmlns:a16="http://schemas.microsoft.com/office/drawing/2014/main" id="{64B21046-0FAE-AE5B-3F6C-9AC196E8220C}"/>
              </a:ext>
            </a:extLst>
          </p:cNvPr>
          <p:cNvSpPr>
            <a:spLocks noGrp="1"/>
          </p:cNvSpPr>
          <p:nvPr>
            <p:ph sz="half" idx="1"/>
          </p:nvPr>
        </p:nvSpPr>
        <p:spPr>
          <a:xfrm>
            <a:off x="543207" y="1845399"/>
            <a:ext cx="6135385" cy="4614465"/>
          </a:xfrm>
        </p:spPr>
        <p:txBody>
          <a:bodyPr/>
          <a:lstStyle/>
          <a:p>
            <a:r>
              <a:rPr lang="en-GB" dirty="0"/>
              <a:t>The purpose of Aurora is to bring together nine research-intensive, European, universities to combine their collective academic expertise and knowledge to drive societal change. </a:t>
            </a:r>
          </a:p>
          <a:p>
            <a:r>
              <a:rPr lang="en-GB" dirty="0"/>
              <a:t>By 2024:</a:t>
            </a:r>
          </a:p>
          <a:p>
            <a:pPr marL="465750" lvl="2" indent="-285750"/>
            <a:r>
              <a:rPr lang="en-GB" dirty="0"/>
              <a:t>at least four members had received additional income from either their local or national government specifically for Aurora activities. </a:t>
            </a:r>
          </a:p>
          <a:p>
            <a:pPr marL="465750" lvl="2" indent="-285750"/>
            <a:r>
              <a:rPr lang="en-GB" dirty="0"/>
              <a:t>at least 34 collaborative research projects were being undertaken</a:t>
            </a:r>
          </a:p>
          <a:p>
            <a:pPr marL="465750" lvl="2" indent="-285750"/>
            <a:r>
              <a:rPr lang="en-GB" dirty="0"/>
              <a:t>over 500 members of staff were mobile across member universities</a:t>
            </a:r>
          </a:p>
          <a:p>
            <a:pPr marL="465750" lvl="2" indent="-285750"/>
            <a:r>
              <a:rPr lang="en-GB" dirty="0"/>
              <a:t>almost 700 students across the member universities were on exchange from another member of Aurora</a:t>
            </a:r>
          </a:p>
          <a:p>
            <a:pPr marL="465750" lvl="2" indent="-285750"/>
            <a:r>
              <a:rPr lang="en-GB" dirty="0"/>
              <a:t>over 30 Aurora events were held across the network.</a:t>
            </a:r>
          </a:p>
        </p:txBody>
      </p:sp>
      <p:sp>
        <p:nvSpPr>
          <p:cNvPr id="2" name="Footer Placeholder 1">
            <a:extLst>
              <a:ext uri="{FF2B5EF4-FFF2-40B4-BE49-F238E27FC236}">
                <a16:creationId xmlns:a16="http://schemas.microsoft.com/office/drawing/2014/main" id="{5A420FF1-C8ED-272C-2802-28398D684803}"/>
              </a:ext>
            </a:extLst>
          </p:cNvPr>
          <p:cNvSpPr>
            <a:spLocks noGrp="1"/>
          </p:cNvSpPr>
          <p:nvPr>
            <p:ph type="ftr" sz="quarter" idx="11"/>
          </p:nvPr>
        </p:nvSpPr>
        <p:spPr/>
        <p:txBody>
          <a:bodyPr/>
          <a:lstStyle/>
          <a:p>
            <a:r>
              <a:rPr lang="en-GB"/>
              <a:t>The Economic Contribution of Aurora - Key Findings</a:t>
            </a:r>
          </a:p>
        </p:txBody>
      </p:sp>
      <p:sp>
        <p:nvSpPr>
          <p:cNvPr id="3" name="Slide Number Placeholder 2">
            <a:extLst>
              <a:ext uri="{FF2B5EF4-FFF2-40B4-BE49-F238E27FC236}">
                <a16:creationId xmlns:a16="http://schemas.microsoft.com/office/drawing/2014/main" id="{EAF8113B-5846-EB2E-9C0A-53180B5058D9}"/>
              </a:ext>
            </a:extLst>
          </p:cNvPr>
          <p:cNvSpPr>
            <a:spLocks noGrp="1"/>
          </p:cNvSpPr>
          <p:nvPr>
            <p:ph type="sldNum" sz="quarter" idx="12"/>
          </p:nvPr>
        </p:nvSpPr>
        <p:spPr/>
        <p:txBody>
          <a:bodyPr/>
          <a:lstStyle/>
          <a:p>
            <a:fld id="{1B380CA8-D005-4374-9E21-56061D22F6FB}" type="slidenum">
              <a:rPr lang="en-GB" smtClean="0"/>
              <a:t>22</a:t>
            </a:fld>
            <a:endParaRPr lang="en-GB"/>
          </a:p>
        </p:txBody>
      </p:sp>
      <p:sp>
        <p:nvSpPr>
          <p:cNvPr id="9" name="Text Placeholder 8">
            <a:extLst>
              <a:ext uri="{FF2B5EF4-FFF2-40B4-BE49-F238E27FC236}">
                <a16:creationId xmlns:a16="http://schemas.microsoft.com/office/drawing/2014/main" id="{0776C07A-A988-5BF2-CE78-52B648450E08}"/>
              </a:ext>
            </a:extLst>
          </p:cNvPr>
          <p:cNvSpPr>
            <a:spLocks noGrp="1"/>
          </p:cNvSpPr>
          <p:nvPr>
            <p:ph type="body" sz="quarter" idx="13"/>
          </p:nvPr>
        </p:nvSpPr>
        <p:spPr>
          <a:xfrm>
            <a:off x="539750" y="1340574"/>
            <a:ext cx="8766296" cy="504825"/>
          </a:xfrm>
        </p:spPr>
        <p:txBody>
          <a:bodyPr/>
          <a:lstStyle/>
          <a:p>
            <a:r>
              <a:rPr lang="en-GB" dirty="0"/>
              <a:t>Joint education, student and staff mobility, and collaborative research.</a:t>
            </a:r>
          </a:p>
        </p:txBody>
      </p:sp>
      <p:sp>
        <p:nvSpPr>
          <p:cNvPr id="5" name="TextBox 4">
            <a:extLst>
              <a:ext uri="{FF2B5EF4-FFF2-40B4-BE49-F238E27FC236}">
                <a16:creationId xmlns:a16="http://schemas.microsoft.com/office/drawing/2014/main" id="{F8F3669A-5DA1-18DA-F76E-A69204296FB3}"/>
              </a:ext>
            </a:extLst>
          </p:cNvPr>
          <p:cNvSpPr txBox="1"/>
          <p:nvPr/>
        </p:nvSpPr>
        <p:spPr>
          <a:xfrm>
            <a:off x="7789763" y="2377841"/>
            <a:ext cx="3229506" cy="3139585"/>
          </a:xfrm>
          <a:prstGeom prst="rect">
            <a:avLst/>
          </a:prstGeom>
          <a:noFill/>
        </p:spPr>
        <p:txBody>
          <a:bodyPr wrap="square">
            <a:spAutoFit/>
          </a:bodyPr>
          <a:lstStyle/>
          <a:p>
            <a:r>
              <a:rPr lang="en-GB" sz="2400" b="1" dirty="0">
                <a:solidFill>
                  <a:schemeClr val="accent1"/>
                </a:solidFill>
              </a:rPr>
              <a:t>Network additionality is the joint value created through the formation of a university network that would not occur if each university operated in isolation.</a:t>
            </a:r>
          </a:p>
        </p:txBody>
      </p:sp>
    </p:spTree>
    <p:extLst>
      <p:ext uri="{BB962C8B-B14F-4D97-AF65-F5344CB8AC3E}">
        <p14:creationId xmlns:p14="http://schemas.microsoft.com/office/powerpoint/2010/main" val="163763668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49002-2608-9F0C-71E0-156E6CE51DED}"/>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0003082F-3438-3295-C387-DFF99A4CE76F}"/>
              </a:ext>
            </a:extLst>
          </p:cNvPr>
          <p:cNvSpPr>
            <a:spLocks noGrp="1"/>
          </p:cNvSpPr>
          <p:nvPr>
            <p:ph type="ftr" sz="quarter" idx="11"/>
          </p:nvPr>
        </p:nvSpPr>
        <p:spPr/>
        <p:txBody>
          <a:bodyPr/>
          <a:lstStyle/>
          <a:p>
            <a:r>
              <a:rPr lang="en-GB"/>
              <a:t>The Economic Contribution of Aurora - Key Findings</a:t>
            </a:r>
          </a:p>
        </p:txBody>
      </p:sp>
      <p:sp>
        <p:nvSpPr>
          <p:cNvPr id="5" name="Slide Number Placeholder 4">
            <a:extLst>
              <a:ext uri="{FF2B5EF4-FFF2-40B4-BE49-F238E27FC236}">
                <a16:creationId xmlns:a16="http://schemas.microsoft.com/office/drawing/2014/main" id="{EBACD4DE-822B-F572-B2FB-C625CD0B98D7}"/>
              </a:ext>
            </a:extLst>
          </p:cNvPr>
          <p:cNvSpPr>
            <a:spLocks noGrp="1"/>
          </p:cNvSpPr>
          <p:nvPr>
            <p:ph type="sldNum" sz="quarter" idx="12"/>
          </p:nvPr>
        </p:nvSpPr>
        <p:spPr/>
        <p:txBody>
          <a:bodyPr/>
          <a:lstStyle/>
          <a:p>
            <a:fld id="{1B380CA8-D005-4374-9E21-56061D22F6FB}" type="slidenum">
              <a:rPr lang="en-GB" smtClean="0"/>
              <a:t>23</a:t>
            </a:fld>
            <a:endParaRPr lang="en-GB"/>
          </a:p>
        </p:txBody>
      </p:sp>
      <p:sp>
        <p:nvSpPr>
          <p:cNvPr id="2" name="Title 1">
            <a:extLst>
              <a:ext uri="{FF2B5EF4-FFF2-40B4-BE49-F238E27FC236}">
                <a16:creationId xmlns:a16="http://schemas.microsoft.com/office/drawing/2014/main" id="{CCBF4A9E-85E2-BFC3-BB1B-97F8AE49BE14}"/>
              </a:ext>
            </a:extLst>
          </p:cNvPr>
          <p:cNvSpPr>
            <a:spLocks noGrp="1"/>
          </p:cNvSpPr>
          <p:nvPr>
            <p:ph type="ctrTitle"/>
          </p:nvPr>
        </p:nvSpPr>
        <p:spPr/>
        <p:txBody>
          <a:bodyPr/>
          <a:lstStyle/>
          <a:p>
            <a:r>
              <a:rPr lang="en-GB" dirty="0"/>
              <a:t>Total Contribution</a:t>
            </a:r>
          </a:p>
        </p:txBody>
      </p:sp>
      <p:sp>
        <p:nvSpPr>
          <p:cNvPr id="3" name="Content Placeholder 2">
            <a:extLst>
              <a:ext uri="{FF2B5EF4-FFF2-40B4-BE49-F238E27FC236}">
                <a16:creationId xmlns:a16="http://schemas.microsoft.com/office/drawing/2014/main" id="{41B80B6D-279A-0B68-C86C-43BD7BA18337}"/>
              </a:ext>
            </a:extLst>
          </p:cNvPr>
          <p:cNvSpPr>
            <a:spLocks noGrp="1"/>
          </p:cNvSpPr>
          <p:nvPr>
            <p:ph type="subTitle" idx="1"/>
          </p:nvPr>
        </p:nvSpPr>
        <p:spPr/>
        <p:txBody>
          <a:bodyPr/>
          <a:lstStyle/>
          <a:p>
            <a:r>
              <a:rPr lang="en-GB" dirty="0"/>
              <a:t>Re-cap of Key Findings</a:t>
            </a:r>
          </a:p>
        </p:txBody>
      </p:sp>
      <p:pic>
        <p:nvPicPr>
          <p:cNvPr id="8" name="Picture Placeholder 7" descr="A graphic of a graph&#10;&#10;AI-generated content may be incorrect.">
            <a:extLst>
              <a:ext uri="{FF2B5EF4-FFF2-40B4-BE49-F238E27FC236}">
                <a16:creationId xmlns:a16="http://schemas.microsoft.com/office/drawing/2014/main" id="{214C2A08-F4B3-DB17-0DA4-38D48272BAC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6" r="46"/>
          <a:stretch>
            <a:fillRect/>
          </a:stretch>
        </p:blipFill>
        <p:spPr/>
      </p:pic>
    </p:spTree>
    <p:extLst>
      <p:ext uri="{BB962C8B-B14F-4D97-AF65-F5344CB8AC3E}">
        <p14:creationId xmlns:p14="http://schemas.microsoft.com/office/powerpoint/2010/main" val="270823908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F9235-1EA1-8739-9752-FCE0D3EC9A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0A1C16-489B-0A2D-F630-EC0FAE48B21E}"/>
              </a:ext>
            </a:extLst>
          </p:cNvPr>
          <p:cNvSpPr>
            <a:spLocks noGrp="1"/>
          </p:cNvSpPr>
          <p:nvPr>
            <p:ph type="title"/>
          </p:nvPr>
        </p:nvSpPr>
        <p:spPr/>
        <p:txBody>
          <a:bodyPr/>
          <a:lstStyle/>
          <a:p>
            <a:r>
              <a:rPr lang="en-GB" dirty="0"/>
              <a:t>Key Findings</a:t>
            </a:r>
          </a:p>
        </p:txBody>
      </p:sp>
      <p:sp>
        <p:nvSpPr>
          <p:cNvPr id="3" name="Content Placeholder 2">
            <a:extLst>
              <a:ext uri="{FF2B5EF4-FFF2-40B4-BE49-F238E27FC236}">
                <a16:creationId xmlns:a16="http://schemas.microsoft.com/office/drawing/2014/main" id="{C94E9592-79CE-DAD3-8650-55CF06BA47EC}"/>
              </a:ext>
            </a:extLst>
          </p:cNvPr>
          <p:cNvSpPr>
            <a:spLocks noGrp="1"/>
          </p:cNvSpPr>
          <p:nvPr>
            <p:ph idx="1"/>
          </p:nvPr>
        </p:nvSpPr>
        <p:spPr>
          <a:xfrm>
            <a:off x="539750" y="2156347"/>
            <a:ext cx="6104391" cy="4285275"/>
          </a:xfrm>
        </p:spPr>
        <p:txBody>
          <a:bodyPr/>
          <a:lstStyle/>
          <a:p>
            <a:r>
              <a:rPr lang="en-GB" dirty="0"/>
              <a:t>The total contribution represents the </a:t>
            </a:r>
            <a:r>
              <a:rPr lang="en-GB" b="1" dirty="0"/>
              <a:t>aggregate power </a:t>
            </a:r>
            <a:r>
              <a:rPr lang="en-GB" dirty="0"/>
              <a:t>of the Aurora members and is comprised of:</a:t>
            </a:r>
          </a:p>
          <a:p>
            <a:pPr marL="465750" lvl="2" indent="-285750"/>
            <a:r>
              <a:rPr lang="en-GB" dirty="0"/>
              <a:t>€6.2 billion GVA and 67,000 jobs from operations</a:t>
            </a:r>
            <a:r>
              <a:rPr lang="en-GB" b="0" dirty="0"/>
              <a:t> </a:t>
            </a:r>
            <a:r>
              <a:rPr lang="en-GB" sz="1400" b="0" i="1" dirty="0"/>
              <a:t>(core and tourism)</a:t>
            </a:r>
          </a:p>
          <a:p>
            <a:pPr marL="465750" lvl="2" indent="-285750"/>
            <a:r>
              <a:rPr lang="en-GB" dirty="0"/>
              <a:t>€6.0 billion GVA and 88,000 job from students</a:t>
            </a:r>
            <a:r>
              <a:rPr lang="en-GB" b="0" dirty="0"/>
              <a:t> </a:t>
            </a:r>
            <a:r>
              <a:rPr lang="en-GB" sz="1400" b="0" i="1" dirty="0"/>
              <a:t>(spending, part-time working and volunteering)</a:t>
            </a:r>
          </a:p>
          <a:p>
            <a:pPr marL="465750" lvl="2" indent="-285750"/>
            <a:r>
              <a:rPr lang="en-GB" dirty="0"/>
              <a:t>€7.7 billion and 4,000 jobs from learning </a:t>
            </a:r>
            <a:r>
              <a:rPr lang="en-GB" sz="1400" b="0" i="1" dirty="0"/>
              <a:t>(graduate productivity, professional education and student internships)</a:t>
            </a:r>
          </a:p>
          <a:p>
            <a:pPr marL="465750" lvl="2" indent="-285750"/>
            <a:r>
              <a:rPr lang="en-GB" dirty="0"/>
              <a:t>€1.1 billion GVA and 6,000 jobs from valorisation </a:t>
            </a:r>
            <a:r>
              <a:rPr lang="en-GB" sz="1400" b="0" i="1" dirty="0"/>
              <a:t>(licensing, start-ups &amp; spin-outs, services to businesses, science parks and incubators)</a:t>
            </a:r>
            <a:endParaRPr lang="en-GB" dirty="0"/>
          </a:p>
          <a:p>
            <a:r>
              <a:rPr lang="en-GB" dirty="0"/>
              <a:t>The nine universities that form Aurora are in their early stages as operating as a network, yet already evidencing </a:t>
            </a:r>
            <a:r>
              <a:rPr lang="en-GB" b="1" dirty="0">
                <a:solidFill>
                  <a:schemeClr val="accent1"/>
                </a:solidFill>
              </a:rPr>
              <a:t>collaboration, student and staff mobility, and income leverage</a:t>
            </a:r>
            <a:r>
              <a:rPr lang="en-GB" dirty="0"/>
              <a:t> as a result. Over the long-term, added value benefits can be expected to increase. </a:t>
            </a:r>
          </a:p>
        </p:txBody>
      </p:sp>
      <p:sp>
        <p:nvSpPr>
          <p:cNvPr id="4" name="Footer Placeholder 3">
            <a:extLst>
              <a:ext uri="{FF2B5EF4-FFF2-40B4-BE49-F238E27FC236}">
                <a16:creationId xmlns:a16="http://schemas.microsoft.com/office/drawing/2014/main" id="{514F4219-BA9C-4654-6009-595B319222CB}"/>
              </a:ext>
            </a:extLst>
          </p:cNvPr>
          <p:cNvSpPr>
            <a:spLocks noGrp="1"/>
          </p:cNvSpPr>
          <p:nvPr>
            <p:ph type="ftr" sz="quarter" idx="11"/>
          </p:nvPr>
        </p:nvSpPr>
        <p:spPr/>
        <p:txBody>
          <a:bodyPr/>
          <a:lstStyle/>
          <a:p>
            <a:r>
              <a:rPr lang="en-GB"/>
              <a:t>The Economic Contribution of Aurora - Key Findings</a:t>
            </a:r>
          </a:p>
        </p:txBody>
      </p:sp>
      <p:sp>
        <p:nvSpPr>
          <p:cNvPr id="5" name="Slide Number Placeholder 4">
            <a:extLst>
              <a:ext uri="{FF2B5EF4-FFF2-40B4-BE49-F238E27FC236}">
                <a16:creationId xmlns:a16="http://schemas.microsoft.com/office/drawing/2014/main" id="{E8FE6576-1326-2848-32FA-E05BAD171789}"/>
              </a:ext>
            </a:extLst>
          </p:cNvPr>
          <p:cNvSpPr>
            <a:spLocks noGrp="1"/>
          </p:cNvSpPr>
          <p:nvPr>
            <p:ph type="sldNum" sz="quarter" idx="12"/>
          </p:nvPr>
        </p:nvSpPr>
        <p:spPr/>
        <p:txBody>
          <a:bodyPr/>
          <a:lstStyle/>
          <a:p>
            <a:fld id="{1B380CA8-D005-4374-9E21-56061D22F6FB}" type="slidenum">
              <a:rPr lang="en-GB" smtClean="0"/>
              <a:t>24</a:t>
            </a:fld>
            <a:endParaRPr lang="en-GB"/>
          </a:p>
        </p:txBody>
      </p:sp>
      <p:sp>
        <p:nvSpPr>
          <p:cNvPr id="7" name="Text Placeholder 6">
            <a:extLst>
              <a:ext uri="{FF2B5EF4-FFF2-40B4-BE49-F238E27FC236}">
                <a16:creationId xmlns:a16="http://schemas.microsoft.com/office/drawing/2014/main" id="{12002448-2947-3E5B-B311-9AFB44252A55}"/>
              </a:ext>
            </a:extLst>
          </p:cNvPr>
          <p:cNvSpPr>
            <a:spLocks noGrp="1"/>
          </p:cNvSpPr>
          <p:nvPr>
            <p:ph type="body" sz="quarter" idx="13"/>
          </p:nvPr>
        </p:nvSpPr>
        <p:spPr>
          <a:xfrm>
            <a:off x="539750" y="1323519"/>
            <a:ext cx="11012714" cy="901155"/>
          </a:xfrm>
        </p:spPr>
        <p:txBody>
          <a:bodyPr/>
          <a:lstStyle/>
          <a:p>
            <a:r>
              <a:rPr lang="en-GB" dirty="0"/>
              <a:t>In 2024, Aurora members collectively generated </a:t>
            </a:r>
            <a:r>
              <a:rPr lang="en-GB" b="1" dirty="0"/>
              <a:t>€21.1 billion Gross Value Added (GVA)</a:t>
            </a:r>
            <a:r>
              <a:rPr lang="en-GB" dirty="0"/>
              <a:t> for the European economy, supporting </a:t>
            </a:r>
            <a:r>
              <a:rPr lang="en-GB" b="1" dirty="0"/>
              <a:t>165,000 jobs. </a:t>
            </a:r>
          </a:p>
        </p:txBody>
      </p:sp>
      <p:sp>
        <p:nvSpPr>
          <p:cNvPr id="9" name="TextBox 8">
            <a:extLst>
              <a:ext uri="{FF2B5EF4-FFF2-40B4-BE49-F238E27FC236}">
                <a16:creationId xmlns:a16="http://schemas.microsoft.com/office/drawing/2014/main" id="{9B90D103-BF89-7936-364D-C357B1C96AFB}"/>
              </a:ext>
            </a:extLst>
          </p:cNvPr>
          <p:cNvSpPr txBox="1"/>
          <p:nvPr/>
        </p:nvSpPr>
        <p:spPr>
          <a:xfrm>
            <a:off x="4538949" y="7392318"/>
            <a:ext cx="0" cy="0"/>
          </a:xfrm>
          <a:prstGeom prst="rect">
            <a:avLst/>
          </a:prstGeom>
          <a:noFill/>
        </p:spPr>
        <p:txBody>
          <a:bodyPr wrap="none" lIns="0" tIns="0" rIns="0" bIns="0" rtlCol="0">
            <a:noAutofit/>
          </a:bodyPr>
          <a:lstStyle/>
          <a:p>
            <a:pPr algn="l">
              <a:lnSpc>
                <a:spcPct val="110000"/>
              </a:lnSpc>
            </a:pPr>
            <a:endParaRPr lang="en-GB" sz="1600" dirty="0"/>
          </a:p>
        </p:txBody>
      </p:sp>
      <p:pic>
        <p:nvPicPr>
          <p:cNvPr id="6" name="Picture 5">
            <a:extLst>
              <a:ext uri="{FF2B5EF4-FFF2-40B4-BE49-F238E27FC236}">
                <a16:creationId xmlns:a16="http://schemas.microsoft.com/office/drawing/2014/main" id="{8EC93C42-7FEE-392B-D7A9-377F924642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082" y="2383969"/>
            <a:ext cx="4914167" cy="3405378"/>
          </a:xfrm>
          <a:prstGeom prst="rect">
            <a:avLst/>
          </a:prstGeom>
        </p:spPr>
      </p:pic>
    </p:spTree>
    <p:extLst>
      <p:ext uri="{BB962C8B-B14F-4D97-AF65-F5344CB8AC3E}">
        <p14:creationId xmlns:p14="http://schemas.microsoft.com/office/powerpoint/2010/main" val="95862017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B4BD68-5900-436D-9E7B-8B194C8E8E30}"/>
              </a:ext>
            </a:extLst>
          </p:cNvPr>
          <p:cNvSpPr>
            <a:spLocks noGrp="1"/>
          </p:cNvSpPr>
          <p:nvPr>
            <p:ph type="ctrTitle"/>
          </p:nvPr>
        </p:nvSpPr>
        <p:spPr/>
        <p:txBody>
          <a:bodyPr/>
          <a:lstStyle/>
          <a:p>
            <a:r>
              <a:rPr lang="en-GB" dirty="0"/>
              <a:t>Contact</a:t>
            </a:r>
          </a:p>
        </p:txBody>
      </p:sp>
      <p:sp>
        <p:nvSpPr>
          <p:cNvPr id="6" name="Subtitle 5">
            <a:extLst>
              <a:ext uri="{FF2B5EF4-FFF2-40B4-BE49-F238E27FC236}">
                <a16:creationId xmlns:a16="http://schemas.microsoft.com/office/drawing/2014/main" id="{E8348C00-822E-44A2-BDC9-965BCC1DE481}"/>
              </a:ext>
            </a:extLst>
          </p:cNvPr>
          <p:cNvSpPr>
            <a:spLocks noGrp="1"/>
          </p:cNvSpPr>
          <p:nvPr>
            <p:ph type="subTitle" idx="1"/>
          </p:nvPr>
        </p:nvSpPr>
        <p:spPr/>
        <p:txBody>
          <a:bodyPr/>
          <a:lstStyle/>
          <a:p>
            <a:pPr lvl="0">
              <a:buClr>
                <a:schemeClr val="dk2"/>
              </a:buClr>
              <a:buSzPts val="2200"/>
            </a:pPr>
            <a:r>
              <a:rPr lang="en-GB" dirty="0"/>
              <a:t>Graeme Blackett</a:t>
            </a:r>
          </a:p>
          <a:p>
            <a:pPr lvl="0">
              <a:buClr>
                <a:schemeClr val="dk2"/>
              </a:buClr>
              <a:buSzPts val="2200"/>
            </a:pPr>
            <a:r>
              <a:rPr lang="en-GB" dirty="0"/>
              <a:t>07890 998147</a:t>
            </a:r>
          </a:p>
          <a:p>
            <a:pPr lvl="0">
              <a:buClr>
                <a:schemeClr val="dk2"/>
              </a:buClr>
              <a:buSzPts val="2200"/>
            </a:pPr>
            <a:r>
              <a:rPr lang="en-GB" u="sng" dirty="0">
                <a:solidFill>
                  <a:schemeClr val="hlink"/>
                </a:solidFill>
                <a:hlinkClick r:id="rId2"/>
              </a:rPr>
              <a:t>graeme@biggareconomics.co.uk</a:t>
            </a:r>
            <a:endParaRPr lang="en-GB" dirty="0"/>
          </a:p>
        </p:txBody>
      </p:sp>
      <p:sp>
        <p:nvSpPr>
          <p:cNvPr id="9" name="Picture Placeholder 8">
            <a:extLst>
              <a:ext uri="{FF2B5EF4-FFF2-40B4-BE49-F238E27FC236}">
                <a16:creationId xmlns:a16="http://schemas.microsoft.com/office/drawing/2014/main" id="{08E64B8A-4851-435F-B3C9-425047ADA9ED}"/>
              </a:ext>
            </a:extLst>
          </p:cNvPr>
          <p:cNvSpPr>
            <a:spLocks noGrp="1"/>
          </p:cNvSpPr>
          <p:nvPr>
            <p:ph type="pic" sz="quarter" idx="13"/>
          </p:nvPr>
        </p:nvSpPr>
        <p:spPr>
          <a:noFill/>
        </p:spPr>
        <p:txBody>
          <a:bodyPr/>
          <a:lstStyle/>
          <a:p>
            <a:endParaRPr lang="en-GB"/>
          </a:p>
        </p:txBody>
      </p:sp>
      <p:pic>
        <p:nvPicPr>
          <p:cNvPr id="3" name="Google Shape;374;p19">
            <a:extLst>
              <a:ext uri="{FF2B5EF4-FFF2-40B4-BE49-F238E27FC236}">
                <a16:creationId xmlns:a16="http://schemas.microsoft.com/office/drawing/2014/main" id="{3580DCB2-AA84-D8BC-0886-2C44A28E22DD}"/>
              </a:ext>
            </a:extLst>
          </p:cNvPr>
          <p:cNvPicPr preferRelativeResize="0"/>
          <p:nvPr/>
        </p:nvPicPr>
        <p:blipFill rotWithShape="1">
          <a:blip r:embed="rId3">
            <a:alphaModFix/>
          </a:blip>
          <a:srcRect/>
          <a:stretch/>
        </p:blipFill>
        <p:spPr>
          <a:xfrm>
            <a:off x="7880231" y="3690500"/>
            <a:ext cx="4193811" cy="1132762"/>
          </a:xfrm>
          <a:prstGeom prst="rect">
            <a:avLst/>
          </a:prstGeom>
          <a:solidFill>
            <a:schemeClr val="lt1"/>
          </a:solidFill>
          <a:ln>
            <a:noFill/>
          </a:ln>
        </p:spPr>
      </p:pic>
    </p:spTree>
    <p:extLst>
      <p:ext uri="{BB962C8B-B14F-4D97-AF65-F5344CB8AC3E}">
        <p14:creationId xmlns:p14="http://schemas.microsoft.com/office/powerpoint/2010/main" val="310107454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DB865-3F70-4681-4F0D-F539858E5532}"/>
              </a:ext>
            </a:extLst>
          </p:cNvPr>
          <p:cNvSpPr>
            <a:spLocks noGrp="1"/>
          </p:cNvSpPr>
          <p:nvPr>
            <p:ph type="title"/>
          </p:nvPr>
        </p:nvSpPr>
        <p:spPr/>
        <p:txBody>
          <a:bodyPr/>
          <a:lstStyle/>
          <a:p>
            <a:r>
              <a:rPr lang="en-GB" dirty="0"/>
              <a:t>Key Findings</a:t>
            </a:r>
          </a:p>
        </p:txBody>
      </p:sp>
      <p:sp>
        <p:nvSpPr>
          <p:cNvPr id="3" name="Content Placeholder 2">
            <a:extLst>
              <a:ext uri="{FF2B5EF4-FFF2-40B4-BE49-F238E27FC236}">
                <a16:creationId xmlns:a16="http://schemas.microsoft.com/office/drawing/2014/main" id="{6CF7D29E-7141-CDF9-5CBD-41FE1968F989}"/>
              </a:ext>
            </a:extLst>
          </p:cNvPr>
          <p:cNvSpPr>
            <a:spLocks noGrp="1"/>
          </p:cNvSpPr>
          <p:nvPr>
            <p:ph idx="1"/>
          </p:nvPr>
        </p:nvSpPr>
        <p:spPr>
          <a:xfrm>
            <a:off x="539750" y="2156347"/>
            <a:ext cx="6001683" cy="4285275"/>
          </a:xfrm>
        </p:spPr>
        <p:txBody>
          <a:bodyPr/>
          <a:lstStyle/>
          <a:p>
            <a:r>
              <a:rPr lang="en-GB" dirty="0"/>
              <a:t>The total contribution represents the </a:t>
            </a:r>
            <a:r>
              <a:rPr lang="en-GB" b="1" dirty="0"/>
              <a:t>aggregate power </a:t>
            </a:r>
            <a:r>
              <a:rPr lang="en-GB" dirty="0"/>
              <a:t>of the Aurora members and is comprised of:</a:t>
            </a:r>
          </a:p>
          <a:p>
            <a:pPr marL="465750" lvl="2" indent="-285750"/>
            <a:r>
              <a:rPr lang="en-GB" dirty="0"/>
              <a:t>€6.2 billion GVA and 67,000 jobs from operations</a:t>
            </a:r>
            <a:r>
              <a:rPr lang="en-GB" b="0" dirty="0"/>
              <a:t> </a:t>
            </a:r>
            <a:r>
              <a:rPr lang="en-GB" sz="1400" b="0" i="1" dirty="0"/>
              <a:t>(core and tourism)</a:t>
            </a:r>
          </a:p>
          <a:p>
            <a:pPr marL="465750" lvl="2" indent="-285750"/>
            <a:r>
              <a:rPr lang="en-GB" dirty="0"/>
              <a:t>€6.0 billion GVA and 88,000 job from students</a:t>
            </a:r>
            <a:r>
              <a:rPr lang="en-GB" b="0" dirty="0"/>
              <a:t> </a:t>
            </a:r>
            <a:r>
              <a:rPr lang="en-GB" sz="1400" b="0" i="1" dirty="0"/>
              <a:t>(spending, part-time working and volunteering)</a:t>
            </a:r>
          </a:p>
          <a:p>
            <a:pPr marL="465750" lvl="2" indent="-285750"/>
            <a:r>
              <a:rPr lang="en-GB" dirty="0"/>
              <a:t>€7.7 billion and 4,000 jobs from learning </a:t>
            </a:r>
            <a:r>
              <a:rPr lang="en-GB" sz="1400" b="0" i="1" dirty="0"/>
              <a:t>(graduate productivity, professional education and student internships)</a:t>
            </a:r>
          </a:p>
          <a:p>
            <a:pPr marL="465750" lvl="2" indent="-285750"/>
            <a:r>
              <a:rPr lang="en-GB" dirty="0"/>
              <a:t>€1.1 billion GVA and 6,000 jobs from valorisation </a:t>
            </a:r>
            <a:r>
              <a:rPr lang="en-GB" sz="1400" b="0" i="1" dirty="0"/>
              <a:t>(licensing, start-ups &amp; spin-outs, services to businesses, science parks and incubators)</a:t>
            </a:r>
            <a:endParaRPr lang="en-GB" dirty="0"/>
          </a:p>
          <a:p>
            <a:r>
              <a:rPr lang="en-GB" dirty="0"/>
              <a:t>The nine universities that form Aurora are in their early stages as operating as a network, yet already evidencing </a:t>
            </a:r>
            <a:r>
              <a:rPr lang="en-GB" b="1" dirty="0">
                <a:solidFill>
                  <a:schemeClr val="accent1"/>
                </a:solidFill>
              </a:rPr>
              <a:t>collaboration, student and staff mobility, and income leverage</a:t>
            </a:r>
            <a:r>
              <a:rPr lang="en-GB" dirty="0"/>
              <a:t> as a result. Over the long-term, added value benefits can be expected to increase. </a:t>
            </a:r>
          </a:p>
        </p:txBody>
      </p:sp>
      <p:sp>
        <p:nvSpPr>
          <p:cNvPr id="4" name="Footer Placeholder 3">
            <a:extLst>
              <a:ext uri="{FF2B5EF4-FFF2-40B4-BE49-F238E27FC236}">
                <a16:creationId xmlns:a16="http://schemas.microsoft.com/office/drawing/2014/main" id="{E90573CE-E661-56F1-1BF0-3B937ED6C9AD}"/>
              </a:ext>
            </a:extLst>
          </p:cNvPr>
          <p:cNvSpPr>
            <a:spLocks noGrp="1"/>
          </p:cNvSpPr>
          <p:nvPr>
            <p:ph type="ftr" sz="quarter" idx="11"/>
          </p:nvPr>
        </p:nvSpPr>
        <p:spPr/>
        <p:txBody>
          <a:bodyPr/>
          <a:lstStyle/>
          <a:p>
            <a:r>
              <a:rPr lang="en-GB"/>
              <a:t>The Economic Contribution of Aurora - Key Findings</a:t>
            </a:r>
          </a:p>
        </p:txBody>
      </p:sp>
      <p:sp>
        <p:nvSpPr>
          <p:cNvPr id="5" name="Slide Number Placeholder 4">
            <a:extLst>
              <a:ext uri="{FF2B5EF4-FFF2-40B4-BE49-F238E27FC236}">
                <a16:creationId xmlns:a16="http://schemas.microsoft.com/office/drawing/2014/main" id="{96E5B0A4-4019-F1E1-1EA4-C290DB6620D0}"/>
              </a:ext>
            </a:extLst>
          </p:cNvPr>
          <p:cNvSpPr>
            <a:spLocks noGrp="1"/>
          </p:cNvSpPr>
          <p:nvPr>
            <p:ph type="sldNum" sz="quarter" idx="12"/>
          </p:nvPr>
        </p:nvSpPr>
        <p:spPr/>
        <p:txBody>
          <a:bodyPr/>
          <a:lstStyle/>
          <a:p>
            <a:fld id="{1B380CA8-D005-4374-9E21-56061D22F6FB}" type="slidenum">
              <a:rPr lang="en-GB" smtClean="0"/>
              <a:t>3</a:t>
            </a:fld>
            <a:endParaRPr lang="en-GB"/>
          </a:p>
        </p:txBody>
      </p:sp>
      <p:sp>
        <p:nvSpPr>
          <p:cNvPr id="7" name="Text Placeholder 6">
            <a:extLst>
              <a:ext uri="{FF2B5EF4-FFF2-40B4-BE49-F238E27FC236}">
                <a16:creationId xmlns:a16="http://schemas.microsoft.com/office/drawing/2014/main" id="{5498B881-0847-4530-C992-313C688CD56C}"/>
              </a:ext>
            </a:extLst>
          </p:cNvPr>
          <p:cNvSpPr>
            <a:spLocks noGrp="1"/>
          </p:cNvSpPr>
          <p:nvPr>
            <p:ph type="body" sz="quarter" idx="13"/>
          </p:nvPr>
        </p:nvSpPr>
        <p:spPr>
          <a:xfrm>
            <a:off x="539750" y="1323519"/>
            <a:ext cx="11012714" cy="901155"/>
          </a:xfrm>
        </p:spPr>
        <p:txBody>
          <a:bodyPr/>
          <a:lstStyle/>
          <a:p>
            <a:r>
              <a:rPr lang="en-GB" dirty="0"/>
              <a:t>In 2024, Aurora members collectively generated </a:t>
            </a:r>
            <a:r>
              <a:rPr lang="en-GB" b="1" dirty="0"/>
              <a:t>€21.1 billion Gross Value Added (GVA)</a:t>
            </a:r>
            <a:r>
              <a:rPr lang="en-GB" dirty="0"/>
              <a:t> for the European economy, supporting </a:t>
            </a:r>
            <a:r>
              <a:rPr lang="en-GB" b="1" dirty="0"/>
              <a:t>165,000 jobs. </a:t>
            </a:r>
          </a:p>
        </p:txBody>
      </p:sp>
      <p:sp>
        <p:nvSpPr>
          <p:cNvPr id="9" name="TextBox 8">
            <a:extLst>
              <a:ext uri="{FF2B5EF4-FFF2-40B4-BE49-F238E27FC236}">
                <a16:creationId xmlns:a16="http://schemas.microsoft.com/office/drawing/2014/main" id="{E476F6F1-EDB6-3070-A1D5-B2043A953D4B}"/>
              </a:ext>
            </a:extLst>
          </p:cNvPr>
          <p:cNvSpPr txBox="1"/>
          <p:nvPr/>
        </p:nvSpPr>
        <p:spPr>
          <a:xfrm>
            <a:off x="4538949" y="7392318"/>
            <a:ext cx="0" cy="0"/>
          </a:xfrm>
          <a:prstGeom prst="rect">
            <a:avLst/>
          </a:prstGeom>
          <a:noFill/>
        </p:spPr>
        <p:txBody>
          <a:bodyPr wrap="none" lIns="0" tIns="0" rIns="0" bIns="0" rtlCol="0">
            <a:noAutofit/>
          </a:bodyPr>
          <a:lstStyle/>
          <a:p>
            <a:pPr algn="l">
              <a:lnSpc>
                <a:spcPct val="110000"/>
              </a:lnSpc>
            </a:pPr>
            <a:endParaRPr lang="en-GB" sz="1600" dirty="0"/>
          </a:p>
        </p:txBody>
      </p:sp>
      <p:pic>
        <p:nvPicPr>
          <p:cNvPr id="13" name="Picture 12">
            <a:extLst>
              <a:ext uri="{FF2B5EF4-FFF2-40B4-BE49-F238E27FC236}">
                <a16:creationId xmlns:a16="http://schemas.microsoft.com/office/drawing/2014/main" id="{7847808C-C933-CEC6-765D-E54DBA109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082" y="2383969"/>
            <a:ext cx="4914167" cy="3405378"/>
          </a:xfrm>
          <a:prstGeom prst="rect">
            <a:avLst/>
          </a:prstGeom>
        </p:spPr>
      </p:pic>
    </p:spTree>
    <p:extLst>
      <p:ext uri="{BB962C8B-B14F-4D97-AF65-F5344CB8AC3E}">
        <p14:creationId xmlns:p14="http://schemas.microsoft.com/office/powerpoint/2010/main" val="339969426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499A0-6FF3-5F6D-AE43-7AEBFCF53E81}"/>
              </a:ext>
            </a:extLst>
          </p:cNvPr>
          <p:cNvSpPr>
            <a:spLocks noGrp="1"/>
          </p:cNvSpPr>
          <p:nvPr>
            <p:ph type="title"/>
          </p:nvPr>
        </p:nvSpPr>
        <p:spPr>
          <a:xfrm>
            <a:off x="541338" y="747713"/>
            <a:ext cx="11110912" cy="576590"/>
          </a:xfrm>
        </p:spPr>
        <p:txBody>
          <a:bodyPr/>
          <a:lstStyle/>
          <a:p>
            <a:r>
              <a:rPr lang="en-GB" dirty="0"/>
              <a:t>Approach &amp; Methodology</a:t>
            </a:r>
            <a:endParaRPr lang="en-GB" dirty="0">
              <a:highlight>
                <a:srgbClr val="FFFF00"/>
              </a:highlight>
            </a:endParaRPr>
          </a:p>
        </p:txBody>
      </p:sp>
      <p:sp>
        <p:nvSpPr>
          <p:cNvPr id="3" name="Content Placeholder 2">
            <a:extLst>
              <a:ext uri="{FF2B5EF4-FFF2-40B4-BE49-F238E27FC236}">
                <a16:creationId xmlns:a16="http://schemas.microsoft.com/office/drawing/2014/main" id="{99603957-CE34-E5CE-4E92-CBECDF3EB27F}"/>
              </a:ext>
            </a:extLst>
          </p:cNvPr>
          <p:cNvSpPr>
            <a:spLocks noGrp="1"/>
          </p:cNvSpPr>
          <p:nvPr>
            <p:ph sz="half" idx="1"/>
          </p:nvPr>
        </p:nvSpPr>
        <p:spPr>
          <a:xfrm>
            <a:off x="543207" y="1908221"/>
            <a:ext cx="5274982" cy="4319893"/>
          </a:xfrm>
        </p:spPr>
        <p:txBody>
          <a:bodyPr/>
          <a:lstStyle/>
          <a:p>
            <a:r>
              <a:rPr lang="en-GB" b="1" dirty="0">
                <a:solidFill>
                  <a:schemeClr val="accent1"/>
                </a:solidFill>
              </a:rPr>
              <a:t>Sources of Impact:</a:t>
            </a:r>
          </a:p>
          <a:p>
            <a:pPr lvl="2"/>
            <a:r>
              <a:rPr lang="en-GB" dirty="0"/>
              <a:t>Learning </a:t>
            </a:r>
            <a:r>
              <a:rPr lang="en-GB" b="0" dirty="0"/>
              <a:t>(Graduate Productivity, Professional Education and Student Internships)</a:t>
            </a:r>
          </a:p>
          <a:p>
            <a:pPr lvl="2"/>
            <a:r>
              <a:rPr lang="en-GB" dirty="0"/>
              <a:t>Valorisation </a:t>
            </a:r>
            <a:r>
              <a:rPr lang="en-GB" b="0" dirty="0"/>
              <a:t>(Licensing, Spin-outs &amp; Start-ups, Services to Business, Science Parks and Incubators)</a:t>
            </a:r>
          </a:p>
          <a:p>
            <a:pPr lvl="2"/>
            <a:r>
              <a:rPr lang="en-GB" dirty="0"/>
              <a:t>Operations </a:t>
            </a:r>
            <a:r>
              <a:rPr lang="en-GB" b="0" dirty="0"/>
              <a:t>(Core and Tourism)</a:t>
            </a:r>
          </a:p>
          <a:p>
            <a:pPr lvl="2"/>
            <a:r>
              <a:rPr lang="en-GB" dirty="0"/>
              <a:t>Students </a:t>
            </a:r>
            <a:r>
              <a:rPr lang="en-GB" b="0" dirty="0"/>
              <a:t>(Spending, Part-time Working and Volunteering)</a:t>
            </a:r>
          </a:p>
          <a:p>
            <a:r>
              <a:rPr lang="en-GB" b="1" dirty="0">
                <a:solidFill>
                  <a:schemeClr val="accent1"/>
                </a:solidFill>
              </a:rPr>
              <a:t>Data Gathering: </a:t>
            </a:r>
          </a:p>
          <a:p>
            <a:pPr lvl="2"/>
            <a:r>
              <a:rPr lang="en-GB" dirty="0"/>
              <a:t>Request sent to all members for the same data</a:t>
            </a:r>
            <a:r>
              <a:rPr lang="en-GB" b="0" dirty="0"/>
              <a:t>, which were aggregated to give the total for Aurora.</a:t>
            </a:r>
          </a:p>
          <a:p>
            <a:pPr lvl="2"/>
            <a:r>
              <a:rPr lang="en-GB" dirty="0"/>
              <a:t>Data gaps filled </a:t>
            </a:r>
            <a:r>
              <a:rPr lang="en-GB" b="0" dirty="0"/>
              <a:t>based on averages from the rest of Aurora, information from universities’ websites and financial accounts, and Eurostudent.</a:t>
            </a:r>
            <a:endParaRPr lang="en-GB" dirty="0"/>
          </a:p>
          <a:p>
            <a:endParaRPr lang="en-GB" dirty="0"/>
          </a:p>
        </p:txBody>
      </p:sp>
      <p:sp>
        <p:nvSpPr>
          <p:cNvPr id="6" name="Content Placeholder 5">
            <a:extLst>
              <a:ext uri="{FF2B5EF4-FFF2-40B4-BE49-F238E27FC236}">
                <a16:creationId xmlns:a16="http://schemas.microsoft.com/office/drawing/2014/main" id="{64B8D323-8AB1-F386-7649-1037B16C6196}"/>
              </a:ext>
            </a:extLst>
          </p:cNvPr>
          <p:cNvSpPr>
            <a:spLocks noGrp="1"/>
          </p:cNvSpPr>
          <p:nvPr>
            <p:ph sz="half" idx="2"/>
          </p:nvPr>
        </p:nvSpPr>
        <p:spPr>
          <a:xfrm>
            <a:off x="6373812" y="1908221"/>
            <a:ext cx="5472567" cy="4676549"/>
          </a:xfrm>
        </p:spPr>
        <p:txBody>
          <a:bodyPr/>
          <a:lstStyle/>
          <a:p>
            <a:r>
              <a:rPr lang="en-US" b="1" dirty="0">
                <a:solidFill>
                  <a:schemeClr val="accent1"/>
                </a:solidFill>
              </a:rPr>
              <a:t>Other Data Sources:</a:t>
            </a:r>
          </a:p>
          <a:p>
            <a:pPr lvl="2"/>
            <a:r>
              <a:rPr lang="en-US" dirty="0"/>
              <a:t>Eurostat </a:t>
            </a:r>
            <a:r>
              <a:rPr lang="en-US" b="0" dirty="0"/>
              <a:t>(e.g., tourism trips and spend, VAT rates, sectoral university-business collaboration)</a:t>
            </a:r>
          </a:p>
          <a:p>
            <a:pPr lvl="2"/>
            <a:r>
              <a:rPr lang="en-US" dirty="0"/>
              <a:t>Eurostudent</a:t>
            </a:r>
          </a:p>
          <a:p>
            <a:pPr lvl="2"/>
            <a:r>
              <a:rPr lang="en-US" dirty="0"/>
              <a:t>OECD</a:t>
            </a:r>
            <a:r>
              <a:rPr lang="en-US" b="0" dirty="0"/>
              <a:t> (e.g., Input-Output Tables and graduate productivity)</a:t>
            </a:r>
          </a:p>
          <a:p>
            <a:pPr lvl="2"/>
            <a:r>
              <a:rPr lang="en-US" dirty="0"/>
              <a:t>Previous experience </a:t>
            </a:r>
            <a:r>
              <a:rPr lang="en-US" b="0" dirty="0"/>
              <a:t>with European university networks</a:t>
            </a:r>
          </a:p>
          <a:p>
            <a:r>
              <a:rPr lang="en-GB" b="1" dirty="0">
                <a:solidFill>
                  <a:schemeClr val="accent1"/>
                </a:solidFill>
              </a:rPr>
              <a:t>Study Area: </a:t>
            </a:r>
          </a:p>
          <a:p>
            <a:pPr lvl="2"/>
            <a:r>
              <a:rPr lang="en-GB" dirty="0"/>
              <a:t>Europe</a:t>
            </a:r>
            <a:r>
              <a:rPr lang="en-GB" b="0" dirty="0"/>
              <a:t> (European Economic Area + Iceland)</a:t>
            </a:r>
            <a:endParaRPr lang="en-US" b="1" dirty="0">
              <a:solidFill>
                <a:schemeClr val="accent3"/>
              </a:solidFill>
            </a:endParaRPr>
          </a:p>
          <a:p>
            <a:r>
              <a:rPr lang="en-US" b="1" dirty="0">
                <a:solidFill>
                  <a:schemeClr val="accent1"/>
                </a:solidFill>
              </a:rPr>
              <a:t>Economic Contributions:</a:t>
            </a:r>
          </a:p>
          <a:p>
            <a:pPr lvl="2"/>
            <a:r>
              <a:rPr lang="en-US" dirty="0"/>
              <a:t>Direct: </a:t>
            </a:r>
            <a:r>
              <a:rPr lang="en-US" b="0" dirty="0"/>
              <a:t>profit + staff costs from an organisation’s activity</a:t>
            </a:r>
          </a:p>
          <a:p>
            <a:pPr lvl="2"/>
            <a:r>
              <a:rPr lang="en-US" dirty="0"/>
              <a:t>Indirect: </a:t>
            </a:r>
            <a:r>
              <a:rPr lang="en-US" b="0" dirty="0"/>
              <a:t>supply chain spending effect</a:t>
            </a:r>
          </a:p>
          <a:p>
            <a:pPr lvl="2"/>
            <a:r>
              <a:rPr lang="en-US" dirty="0"/>
              <a:t>Induced: </a:t>
            </a:r>
            <a:r>
              <a:rPr lang="en-US" b="0" dirty="0"/>
              <a:t>staff spending effect.</a:t>
            </a:r>
          </a:p>
          <a:p>
            <a:pPr marL="0" lvl="2" indent="0">
              <a:buNone/>
            </a:pPr>
            <a:r>
              <a:rPr lang="en-US" b="0" dirty="0"/>
              <a:t>The figures presented represent the </a:t>
            </a:r>
            <a:r>
              <a:rPr lang="en-US" dirty="0">
                <a:solidFill>
                  <a:schemeClr val="accent1"/>
                </a:solidFill>
              </a:rPr>
              <a:t>aggregate power</a:t>
            </a:r>
            <a:r>
              <a:rPr lang="en-US" b="0" dirty="0">
                <a:solidFill>
                  <a:schemeClr val="accent1"/>
                </a:solidFill>
              </a:rPr>
              <a:t> </a:t>
            </a:r>
            <a:r>
              <a:rPr lang="en-US" b="0" dirty="0"/>
              <a:t>of the Aurora members.</a:t>
            </a:r>
          </a:p>
        </p:txBody>
      </p:sp>
      <p:sp>
        <p:nvSpPr>
          <p:cNvPr id="4" name="Footer Placeholder 3">
            <a:extLst>
              <a:ext uri="{FF2B5EF4-FFF2-40B4-BE49-F238E27FC236}">
                <a16:creationId xmlns:a16="http://schemas.microsoft.com/office/drawing/2014/main" id="{61E3EF94-0C14-36B1-3F90-7B17CDD49E65}"/>
              </a:ext>
            </a:extLst>
          </p:cNvPr>
          <p:cNvSpPr>
            <a:spLocks noGrp="1"/>
          </p:cNvSpPr>
          <p:nvPr>
            <p:ph type="ftr" sz="quarter" idx="11"/>
          </p:nvPr>
        </p:nvSpPr>
        <p:spPr/>
        <p:txBody>
          <a:bodyPr/>
          <a:lstStyle/>
          <a:p>
            <a:r>
              <a:rPr lang="en-GB" dirty="0"/>
              <a:t>The Economic Contribution of Aurora - Key Findings</a:t>
            </a:r>
          </a:p>
        </p:txBody>
      </p:sp>
      <p:sp>
        <p:nvSpPr>
          <p:cNvPr id="5" name="Slide Number Placeholder 4">
            <a:extLst>
              <a:ext uri="{FF2B5EF4-FFF2-40B4-BE49-F238E27FC236}">
                <a16:creationId xmlns:a16="http://schemas.microsoft.com/office/drawing/2014/main" id="{93A36160-F04D-84E8-8DDF-DFBB50F424E6}"/>
              </a:ext>
            </a:extLst>
          </p:cNvPr>
          <p:cNvSpPr>
            <a:spLocks noGrp="1"/>
          </p:cNvSpPr>
          <p:nvPr>
            <p:ph type="sldNum" sz="quarter" idx="12"/>
          </p:nvPr>
        </p:nvSpPr>
        <p:spPr/>
        <p:txBody>
          <a:bodyPr/>
          <a:lstStyle/>
          <a:p>
            <a:fld id="{1B380CA8-D005-4374-9E21-56061D22F6FB}" type="slidenum">
              <a:rPr lang="en-GB" smtClean="0"/>
              <a:t>4</a:t>
            </a:fld>
            <a:endParaRPr lang="en-GB"/>
          </a:p>
        </p:txBody>
      </p:sp>
      <p:sp>
        <p:nvSpPr>
          <p:cNvPr id="7" name="Text Placeholder 6">
            <a:extLst>
              <a:ext uri="{FF2B5EF4-FFF2-40B4-BE49-F238E27FC236}">
                <a16:creationId xmlns:a16="http://schemas.microsoft.com/office/drawing/2014/main" id="{382D04C1-5824-A2BF-A6C6-DFBF69791DBF}"/>
              </a:ext>
            </a:extLst>
          </p:cNvPr>
          <p:cNvSpPr>
            <a:spLocks noGrp="1"/>
          </p:cNvSpPr>
          <p:nvPr>
            <p:ph type="body" sz="quarter" idx="13"/>
          </p:nvPr>
        </p:nvSpPr>
        <p:spPr>
          <a:xfrm>
            <a:off x="541337" y="1436222"/>
            <a:ext cx="10849908" cy="456656"/>
          </a:xfrm>
        </p:spPr>
        <p:txBody>
          <a:bodyPr/>
          <a:lstStyle/>
          <a:p>
            <a:r>
              <a:rPr lang="en-GB" dirty="0"/>
              <a:t>GVA and employment contributions were estimated using</a:t>
            </a:r>
            <a:r>
              <a:rPr lang="en-GB" b="1" dirty="0"/>
              <a:t> Input-Output methodology.</a:t>
            </a:r>
          </a:p>
        </p:txBody>
      </p:sp>
    </p:spTree>
    <p:extLst>
      <p:ext uri="{BB962C8B-B14F-4D97-AF65-F5344CB8AC3E}">
        <p14:creationId xmlns:p14="http://schemas.microsoft.com/office/powerpoint/2010/main" val="346635138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C7A12B8-32CD-6F37-5E14-C50FB1B562C1}"/>
              </a:ext>
            </a:extLst>
          </p:cNvPr>
          <p:cNvSpPr>
            <a:spLocks noGrp="1"/>
          </p:cNvSpPr>
          <p:nvPr>
            <p:ph type="ftr" sz="quarter" idx="11"/>
          </p:nvPr>
        </p:nvSpPr>
        <p:spPr/>
        <p:txBody>
          <a:bodyPr/>
          <a:lstStyle/>
          <a:p>
            <a:r>
              <a:rPr lang="en-GB"/>
              <a:t>The Economic Contribution of Aurora - Key Findings</a:t>
            </a:r>
          </a:p>
        </p:txBody>
      </p:sp>
      <p:sp>
        <p:nvSpPr>
          <p:cNvPr id="5" name="Slide Number Placeholder 4">
            <a:extLst>
              <a:ext uri="{FF2B5EF4-FFF2-40B4-BE49-F238E27FC236}">
                <a16:creationId xmlns:a16="http://schemas.microsoft.com/office/drawing/2014/main" id="{21E9DDCC-B9CE-2E6C-676A-E54FE17182A6}"/>
              </a:ext>
            </a:extLst>
          </p:cNvPr>
          <p:cNvSpPr>
            <a:spLocks noGrp="1"/>
          </p:cNvSpPr>
          <p:nvPr>
            <p:ph type="sldNum" sz="quarter" idx="12"/>
          </p:nvPr>
        </p:nvSpPr>
        <p:spPr/>
        <p:txBody>
          <a:bodyPr/>
          <a:lstStyle/>
          <a:p>
            <a:fld id="{1B380CA8-D005-4374-9E21-56061D22F6FB}" type="slidenum">
              <a:rPr lang="en-GB" smtClean="0"/>
              <a:t>5</a:t>
            </a:fld>
            <a:endParaRPr lang="en-GB"/>
          </a:p>
        </p:txBody>
      </p:sp>
      <p:sp>
        <p:nvSpPr>
          <p:cNvPr id="6" name="Title 5">
            <a:extLst>
              <a:ext uri="{FF2B5EF4-FFF2-40B4-BE49-F238E27FC236}">
                <a16:creationId xmlns:a16="http://schemas.microsoft.com/office/drawing/2014/main" id="{89C4D20A-22CC-0F38-5BEA-DF1D2967BA2C}"/>
              </a:ext>
            </a:extLst>
          </p:cNvPr>
          <p:cNvSpPr>
            <a:spLocks noGrp="1"/>
          </p:cNvSpPr>
          <p:nvPr>
            <p:ph type="ctrTitle"/>
          </p:nvPr>
        </p:nvSpPr>
        <p:spPr/>
        <p:txBody>
          <a:bodyPr/>
          <a:lstStyle/>
          <a:p>
            <a:r>
              <a:rPr lang="en-GB" dirty="0"/>
              <a:t>Learning</a:t>
            </a:r>
          </a:p>
        </p:txBody>
      </p:sp>
      <p:sp>
        <p:nvSpPr>
          <p:cNvPr id="7" name="Subtitle 6">
            <a:extLst>
              <a:ext uri="{FF2B5EF4-FFF2-40B4-BE49-F238E27FC236}">
                <a16:creationId xmlns:a16="http://schemas.microsoft.com/office/drawing/2014/main" id="{F6998E85-737B-0413-1CD7-C2952C622BB2}"/>
              </a:ext>
            </a:extLst>
          </p:cNvPr>
          <p:cNvSpPr>
            <a:spLocks noGrp="1"/>
          </p:cNvSpPr>
          <p:nvPr>
            <p:ph type="subTitle" idx="1"/>
          </p:nvPr>
        </p:nvSpPr>
        <p:spPr/>
        <p:txBody>
          <a:bodyPr/>
          <a:lstStyle/>
          <a:p>
            <a:pPr marL="285750" lvl="1" indent="-285750">
              <a:buFont typeface="Arial" panose="020B0604020202020204" pitchFamily="34" charset="0"/>
              <a:buChar char="•"/>
            </a:pPr>
            <a:r>
              <a:rPr lang="en-GB" b="1" dirty="0"/>
              <a:t>Graduate Productivity</a:t>
            </a:r>
          </a:p>
          <a:p>
            <a:pPr marL="285750" lvl="1" indent="-285750">
              <a:buFont typeface="Arial" panose="020B0604020202020204" pitchFamily="34" charset="0"/>
              <a:buChar char="•"/>
            </a:pPr>
            <a:r>
              <a:rPr lang="en-GB" b="1" dirty="0"/>
              <a:t>Professional Education</a:t>
            </a:r>
          </a:p>
          <a:p>
            <a:pPr marL="285750" lvl="1" indent="-285750">
              <a:buFont typeface="Arial" panose="020B0604020202020204" pitchFamily="34" charset="0"/>
              <a:buChar char="•"/>
            </a:pPr>
            <a:r>
              <a:rPr lang="en-GB" b="1" dirty="0"/>
              <a:t>Student Internships</a:t>
            </a:r>
          </a:p>
        </p:txBody>
      </p:sp>
      <p:pic>
        <p:nvPicPr>
          <p:cNvPr id="14" name="Picture Placeholder 13" descr="A graduation cap with tassel&#10;&#10;AI-generated content may be incorrect.">
            <a:extLst>
              <a:ext uri="{FF2B5EF4-FFF2-40B4-BE49-F238E27FC236}">
                <a16:creationId xmlns:a16="http://schemas.microsoft.com/office/drawing/2014/main" id="{4227B3F4-EA15-2F59-A62D-B0A2BF73641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7" b="17"/>
          <a:stretch>
            <a:fillRect/>
          </a:stretch>
        </p:blipFill>
        <p:spPr>
          <a:noFill/>
        </p:spPr>
      </p:pic>
    </p:spTree>
    <p:extLst>
      <p:ext uri="{BB962C8B-B14F-4D97-AF65-F5344CB8AC3E}">
        <p14:creationId xmlns:p14="http://schemas.microsoft.com/office/powerpoint/2010/main" val="49968488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5"/>
          <p:cNvSpPr/>
          <p:nvPr/>
        </p:nvSpPr>
        <p:spPr>
          <a:xfrm>
            <a:off x="4129119" y="2555673"/>
            <a:ext cx="3594025" cy="3809647"/>
          </a:xfrm>
          <a:prstGeom prst="rect">
            <a:avLst/>
          </a:prstGeom>
          <a:solidFill>
            <a:schemeClr val="lt2"/>
          </a:solidFill>
          <a:ln>
            <a:noFill/>
          </a:ln>
        </p:spPr>
        <p:txBody>
          <a:bodyPr spcFirstLastPara="1" wrap="square" lIns="72000" tIns="72000" rIns="72000" bIns="72000" anchor="ctr" anchorCtr="0">
            <a:noAutofit/>
          </a:bodyPr>
          <a:lstStyle/>
          <a:p>
            <a:pPr marL="0" marR="0" lvl="0" indent="0" algn="ctr" rtl="0">
              <a:lnSpc>
                <a:spcPct val="110000"/>
              </a:lnSpc>
              <a:spcBef>
                <a:spcPts val="0"/>
              </a:spcBef>
              <a:spcAft>
                <a:spcPts val="0"/>
              </a:spcAft>
              <a:buNone/>
            </a:pPr>
            <a:endParaRPr sz="1600">
              <a:solidFill>
                <a:schemeClr val="accent6"/>
              </a:solidFill>
              <a:latin typeface="Heebo Medium"/>
              <a:ea typeface="Heebo Medium"/>
              <a:cs typeface="Heebo Medium"/>
              <a:sym typeface="Heebo"/>
            </a:endParaRPr>
          </a:p>
        </p:txBody>
      </p:sp>
      <p:sp>
        <p:nvSpPr>
          <p:cNvPr id="226" name="Google Shape;226;p5"/>
          <p:cNvSpPr/>
          <p:nvPr/>
        </p:nvSpPr>
        <p:spPr>
          <a:xfrm>
            <a:off x="8046559" y="2591659"/>
            <a:ext cx="3564701" cy="3809647"/>
          </a:xfrm>
          <a:prstGeom prst="rect">
            <a:avLst/>
          </a:prstGeom>
          <a:solidFill>
            <a:schemeClr val="lt2"/>
          </a:solidFill>
          <a:ln>
            <a:noFill/>
          </a:ln>
        </p:spPr>
        <p:txBody>
          <a:bodyPr spcFirstLastPara="1" wrap="square" lIns="72000" tIns="72000" rIns="72000" bIns="72000" anchor="ctr" anchorCtr="0">
            <a:noAutofit/>
          </a:bodyPr>
          <a:lstStyle/>
          <a:p>
            <a:pPr marL="0" marR="0" lvl="0" indent="0" algn="ctr" rtl="0">
              <a:lnSpc>
                <a:spcPct val="110000"/>
              </a:lnSpc>
              <a:spcBef>
                <a:spcPts val="0"/>
              </a:spcBef>
              <a:spcAft>
                <a:spcPts val="0"/>
              </a:spcAft>
              <a:buNone/>
            </a:pPr>
            <a:endParaRPr sz="1600">
              <a:solidFill>
                <a:schemeClr val="dk2"/>
              </a:solidFill>
              <a:latin typeface="Heebo Medium"/>
              <a:ea typeface="Heebo Medium"/>
              <a:cs typeface="Heebo Medium"/>
              <a:sym typeface="Heebo"/>
            </a:endParaRPr>
          </a:p>
        </p:txBody>
      </p:sp>
      <p:sp>
        <p:nvSpPr>
          <p:cNvPr id="227" name="Google Shape;227;p5"/>
          <p:cNvSpPr txBox="1">
            <a:spLocks noGrp="1"/>
          </p:cNvSpPr>
          <p:nvPr>
            <p:ph type="title"/>
          </p:nvPr>
        </p:nvSpPr>
        <p:spPr>
          <a:xfrm>
            <a:off x="541337" y="612625"/>
            <a:ext cx="11110912" cy="52166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3400"/>
              <a:buFont typeface="Heebo ExtraBold"/>
              <a:buNone/>
            </a:pPr>
            <a:r>
              <a:rPr lang="en-GB" dirty="0"/>
              <a:t>Graduate Productivity</a:t>
            </a:r>
            <a:endParaRPr dirty="0"/>
          </a:p>
        </p:txBody>
      </p:sp>
      <p:sp>
        <p:nvSpPr>
          <p:cNvPr id="228" name="Google Shape;228;p5"/>
          <p:cNvSpPr txBox="1">
            <a:spLocks noGrp="1"/>
          </p:cNvSpPr>
          <p:nvPr>
            <p:ph type="ftr" idx="11"/>
          </p:nvPr>
        </p:nvSpPr>
        <p:spPr>
          <a:xfrm>
            <a:off x="541337" y="133201"/>
            <a:ext cx="5832475" cy="198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a:t>The Economic Contribution of Aurora - Key Findings</a:t>
            </a:r>
            <a:endParaRPr/>
          </a:p>
        </p:txBody>
      </p:sp>
      <p:sp>
        <p:nvSpPr>
          <p:cNvPr id="229" name="Google Shape;229;p5"/>
          <p:cNvSpPr txBox="1">
            <a:spLocks noGrp="1"/>
          </p:cNvSpPr>
          <p:nvPr>
            <p:ph type="sldNum" idx="12"/>
          </p:nvPr>
        </p:nvSpPr>
        <p:spPr>
          <a:xfrm>
            <a:off x="11389658" y="6526801"/>
            <a:ext cx="262591" cy="223623"/>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6</a:t>
            </a:fld>
            <a:endParaRPr/>
          </a:p>
        </p:txBody>
      </p:sp>
      <p:sp>
        <p:nvSpPr>
          <p:cNvPr id="231" name="Google Shape;231;p5"/>
          <p:cNvSpPr txBox="1"/>
          <p:nvPr/>
        </p:nvSpPr>
        <p:spPr>
          <a:xfrm>
            <a:off x="6096000" y="1731208"/>
            <a:ext cx="23145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chemeClr val="accent3"/>
                </a:solidFill>
                <a:latin typeface="Heebo Black"/>
                <a:ea typeface="Heebo Black"/>
                <a:cs typeface="Heebo Black"/>
                <a:sym typeface="Heebo"/>
              </a:rPr>
              <a:t>€7.7bn GVA</a:t>
            </a:r>
            <a:endParaRPr sz="1800" b="1" dirty="0">
              <a:solidFill>
                <a:schemeClr val="accent3"/>
              </a:solidFill>
              <a:latin typeface="Heebo Black"/>
              <a:ea typeface="Heebo Black"/>
              <a:cs typeface="Heebo Black"/>
              <a:sym typeface="Heebo"/>
            </a:endParaRPr>
          </a:p>
        </p:txBody>
      </p:sp>
      <p:sp>
        <p:nvSpPr>
          <p:cNvPr id="233" name="Google Shape;233;p5"/>
          <p:cNvSpPr/>
          <p:nvPr/>
        </p:nvSpPr>
        <p:spPr>
          <a:xfrm>
            <a:off x="277656" y="2598016"/>
            <a:ext cx="3564700" cy="3809647"/>
          </a:xfrm>
          <a:prstGeom prst="rect">
            <a:avLst/>
          </a:prstGeom>
          <a:solidFill>
            <a:schemeClr val="lt2"/>
          </a:solidFill>
          <a:ln>
            <a:noFill/>
          </a:ln>
        </p:spPr>
        <p:txBody>
          <a:bodyPr spcFirstLastPara="1" wrap="square" lIns="72000" tIns="72000" rIns="72000" bIns="72000" anchor="ctr" anchorCtr="0">
            <a:noAutofit/>
          </a:bodyPr>
          <a:lstStyle/>
          <a:p>
            <a:pPr marL="0" marR="0" lvl="0" indent="0" algn="ctr" rtl="0">
              <a:lnSpc>
                <a:spcPct val="110000"/>
              </a:lnSpc>
              <a:spcBef>
                <a:spcPts val="0"/>
              </a:spcBef>
              <a:spcAft>
                <a:spcPts val="0"/>
              </a:spcAft>
              <a:buNone/>
            </a:pPr>
            <a:endParaRPr sz="1600">
              <a:solidFill>
                <a:schemeClr val="dk2"/>
              </a:solidFill>
              <a:latin typeface="Heebo Medium"/>
              <a:ea typeface="Heebo Medium"/>
              <a:cs typeface="Heebo Medium"/>
              <a:sym typeface="Heebo"/>
            </a:endParaRPr>
          </a:p>
        </p:txBody>
      </p:sp>
      <p:sp>
        <p:nvSpPr>
          <p:cNvPr id="235" name="Google Shape;235;p5"/>
          <p:cNvSpPr txBox="1"/>
          <p:nvPr/>
        </p:nvSpPr>
        <p:spPr>
          <a:xfrm>
            <a:off x="409245" y="2721333"/>
            <a:ext cx="3396459" cy="32008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accent5"/>
                </a:solidFill>
                <a:latin typeface="Heebo Black"/>
                <a:ea typeface="Heebo Black"/>
                <a:cs typeface="Heebo Black"/>
                <a:sym typeface="Heebo"/>
              </a:rPr>
              <a:t>What is this Contribution?</a:t>
            </a:r>
            <a:endParaRPr dirty="0"/>
          </a:p>
          <a:p>
            <a:pPr marL="285750" marR="0" lvl="0" indent="-285750" algn="l" rtl="0">
              <a:spcBef>
                <a:spcPts val="600"/>
              </a:spcBef>
              <a:spcAft>
                <a:spcPts val="0"/>
              </a:spcAft>
              <a:buFont typeface="Wingdings" pitchFamily="2" charset="2"/>
              <a:buChar char="Ø"/>
            </a:pPr>
            <a:r>
              <a:rPr lang="en-GB" sz="1600" dirty="0">
                <a:solidFill>
                  <a:schemeClr val="accent5"/>
                </a:solidFill>
                <a:cs typeface="Heebo Medium"/>
                <a:sym typeface="Heebo"/>
              </a:rPr>
              <a:t>Having a university degree helps graduates to find a job that is aligned to the course they studied, and tends to result in higher wages than if they did not have the degree</a:t>
            </a:r>
          </a:p>
          <a:p>
            <a:pPr marL="285750" marR="0" lvl="0" indent="-285750" algn="l" rtl="0">
              <a:spcBef>
                <a:spcPts val="600"/>
              </a:spcBef>
              <a:spcAft>
                <a:spcPts val="0"/>
              </a:spcAft>
              <a:buFont typeface="Wingdings" pitchFamily="2" charset="2"/>
              <a:buChar char="Ø"/>
            </a:pPr>
            <a:r>
              <a:rPr lang="en-GB" sz="1600" dirty="0">
                <a:solidFill>
                  <a:schemeClr val="accent5"/>
                </a:solidFill>
                <a:cs typeface="Heebo Medium"/>
                <a:sym typeface="Heebo"/>
              </a:rPr>
              <a:t>Over graduates’ working lifetime, this premium wage leads to higher earnings, resulting in greater spending and taxes paid</a:t>
            </a:r>
          </a:p>
        </p:txBody>
      </p:sp>
      <p:cxnSp>
        <p:nvCxnSpPr>
          <p:cNvPr id="236" name="Google Shape;236;p5"/>
          <p:cNvCxnSpPr>
            <a:cxnSpLocks/>
          </p:cNvCxnSpPr>
          <p:nvPr/>
        </p:nvCxnSpPr>
        <p:spPr>
          <a:xfrm rot="10800000" flipH="1">
            <a:off x="266842" y="2562943"/>
            <a:ext cx="3586327" cy="6647"/>
          </a:xfrm>
          <a:prstGeom prst="straightConnector1">
            <a:avLst/>
          </a:prstGeom>
          <a:noFill/>
          <a:ln w="57150" cap="flat" cmpd="sng">
            <a:solidFill>
              <a:schemeClr val="accent5"/>
            </a:solidFill>
            <a:prstDash val="solid"/>
            <a:miter lim="800000"/>
            <a:headEnd type="none" w="sm" len="sm"/>
            <a:tailEnd type="none" w="sm" len="sm"/>
          </a:ln>
        </p:spPr>
      </p:cxnSp>
      <p:cxnSp>
        <p:nvCxnSpPr>
          <p:cNvPr id="237" name="Google Shape;237;p5"/>
          <p:cNvCxnSpPr/>
          <p:nvPr/>
        </p:nvCxnSpPr>
        <p:spPr>
          <a:xfrm>
            <a:off x="4164585" y="2569590"/>
            <a:ext cx="3595860" cy="0"/>
          </a:xfrm>
          <a:prstGeom prst="straightConnector1">
            <a:avLst/>
          </a:prstGeom>
          <a:noFill/>
          <a:ln w="57150" cap="flat" cmpd="sng">
            <a:solidFill>
              <a:schemeClr val="accent1"/>
            </a:solidFill>
            <a:prstDash val="solid"/>
            <a:miter lim="800000"/>
            <a:headEnd type="none" w="sm" len="sm"/>
            <a:tailEnd type="none" w="sm" len="sm"/>
          </a:ln>
        </p:spPr>
      </p:cxnSp>
      <p:sp>
        <p:nvSpPr>
          <p:cNvPr id="238" name="Google Shape;238;p5"/>
          <p:cNvSpPr txBox="1"/>
          <p:nvPr/>
        </p:nvSpPr>
        <p:spPr>
          <a:xfrm>
            <a:off x="2264771" y="5381410"/>
            <a:ext cx="0" cy="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endParaRPr sz="1600">
              <a:solidFill>
                <a:schemeClr val="dk1"/>
              </a:solidFill>
              <a:latin typeface="Heebo Medium"/>
              <a:ea typeface="Heebo Medium"/>
              <a:cs typeface="Heebo Medium"/>
              <a:sym typeface="Heebo"/>
            </a:endParaRPr>
          </a:p>
        </p:txBody>
      </p:sp>
      <p:cxnSp>
        <p:nvCxnSpPr>
          <p:cNvPr id="239" name="Google Shape;239;p5"/>
          <p:cNvCxnSpPr/>
          <p:nvPr/>
        </p:nvCxnSpPr>
        <p:spPr>
          <a:xfrm>
            <a:off x="8046559" y="2557467"/>
            <a:ext cx="3581024" cy="0"/>
          </a:xfrm>
          <a:prstGeom prst="straightConnector1">
            <a:avLst/>
          </a:prstGeom>
          <a:noFill/>
          <a:ln w="57150" cap="flat" cmpd="sng">
            <a:solidFill>
              <a:schemeClr val="tx2"/>
            </a:solidFill>
            <a:prstDash val="solid"/>
            <a:miter lim="800000"/>
            <a:headEnd type="none" w="sm" len="sm"/>
            <a:tailEnd type="none" w="sm" len="sm"/>
          </a:ln>
        </p:spPr>
      </p:cxnSp>
      <p:sp>
        <p:nvSpPr>
          <p:cNvPr id="240" name="Google Shape;240;p5"/>
          <p:cNvSpPr txBox="1"/>
          <p:nvPr/>
        </p:nvSpPr>
        <p:spPr>
          <a:xfrm>
            <a:off x="4275621" y="2700301"/>
            <a:ext cx="3373788" cy="1477287"/>
          </a:xfrm>
          <a:prstGeom prst="rect">
            <a:avLst/>
          </a:prstGeom>
          <a:noFill/>
          <a:ln>
            <a:noFill/>
          </a:ln>
        </p:spPr>
        <p:txBody>
          <a:bodyPr spcFirstLastPara="1" wrap="square" lIns="91425" tIns="45700" rIns="91425" bIns="45700" anchor="t" anchorCtr="0">
            <a:spAutoFit/>
          </a:bodyPr>
          <a:lstStyle/>
          <a:p>
            <a:pPr lvl="0"/>
            <a:r>
              <a:rPr lang="en-GB" sz="1600" b="1" dirty="0">
                <a:solidFill>
                  <a:schemeClr val="accent1"/>
                </a:solidFill>
                <a:latin typeface="Heebo Black"/>
                <a:ea typeface="Heebo Black"/>
                <a:cs typeface="Heebo Black"/>
                <a:sym typeface="Heebo"/>
              </a:rPr>
              <a:t>Drivers of Contribution</a:t>
            </a:r>
            <a:endParaRPr lang="en-GB" sz="1600" dirty="0">
              <a:solidFill>
                <a:schemeClr val="accent1"/>
              </a:solidFill>
            </a:endParaRPr>
          </a:p>
          <a:p>
            <a:pPr marL="285750" marR="0" lvl="0" indent="-285750" algn="l" rtl="0">
              <a:spcBef>
                <a:spcPts val="600"/>
              </a:spcBef>
              <a:spcAft>
                <a:spcPts val="0"/>
              </a:spcAft>
              <a:buClr>
                <a:schemeClr val="accent1"/>
              </a:buClr>
              <a:buFont typeface="Wingdings" pitchFamily="2" charset="2"/>
              <a:buChar char="Ø"/>
            </a:pPr>
            <a:r>
              <a:rPr lang="en-GB" sz="1600" dirty="0">
                <a:solidFill>
                  <a:schemeClr val="accent1"/>
                </a:solidFill>
                <a:ea typeface="Heebo Medium"/>
                <a:cs typeface="Heebo Medium"/>
                <a:sym typeface="Heebo"/>
              </a:rPr>
              <a:t>The number of graduates by degree type and subject area</a:t>
            </a:r>
          </a:p>
          <a:p>
            <a:pPr marL="285750" marR="0" lvl="0" indent="-285750" algn="l" rtl="0">
              <a:spcBef>
                <a:spcPts val="600"/>
              </a:spcBef>
              <a:spcAft>
                <a:spcPts val="0"/>
              </a:spcAft>
              <a:buClr>
                <a:schemeClr val="accent1"/>
              </a:buClr>
              <a:buFont typeface="Wingdings" pitchFamily="2" charset="2"/>
              <a:buChar char="Ø"/>
            </a:pPr>
            <a:r>
              <a:rPr lang="en-GB" sz="1600" dirty="0">
                <a:solidFill>
                  <a:schemeClr val="accent1"/>
                </a:solidFill>
                <a:ea typeface="Heebo Medium"/>
                <a:cs typeface="Heebo Medium"/>
                <a:sym typeface="Heebo"/>
              </a:rPr>
              <a:t>The returns to different qualification levels.</a:t>
            </a:r>
            <a:endParaRPr lang="en-GB" dirty="0">
              <a:solidFill>
                <a:schemeClr val="accent1"/>
              </a:solidFill>
            </a:endParaRPr>
          </a:p>
        </p:txBody>
      </p:sp>
      <p:sp>
        <p:nvSpPr>
          <p:cNvPr id="241" name="Google Shape;241;p5"/>
          <p:cNvSpPr txBox="1"/>
          <p:nvPr/>
        </p:nvSpPr>
        <p:spPr>
          <a:xfrm>
            <a:off x="8075834" y="2700301"/>
            <a:ext cx="3373800" cy="26930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tx2"/>
                </a:solidFill>
                <a:latin typeface="Heebo Black"/>
                <a:ea typeface="Heebo Black"/>
                <a:cs typeface="Heebo Black"/>
                <a:sym typeface="Heebo"/>
              </a:rPr>
              <a:t>Aurora Assumptions</a:t>
            </a:r>
            <a:endParaRPr dirty="0">
              <a:solidFill>
                <a:schemeClr val="tx2"/>
              </a:solidFill>
            </a:endParaRPr>
          </a:p>
          <a:p>
            <a:pPr marL="285750" marR="0" lvl="0" indent="-285750" algn="l" rtl="0">
              <a:spcBef>
                <a:spcPts val="600"/>
              </a:spcBef>
              <a:spcAft>
                <a:spcPts val="0"/>
              </a:spcAft>
              <a:buClr>
                <a:schemeClr val="accent2"/>
              </a:buClr>
              <a:buSzPts val="1600"/>
              <a:buFont typeface="Wingdings" pitchFamily="2" charset="2"/>
              <a:buChar char="Ø"/>
            </a:pPr>
            <a:r>
              <a:rPr lang="en-GB" sz="1600" dirty="0">
                <a:solidFill>
                  <a:schemeClr val="tx2"/>
                </a:solidFill>
                <a:cs typeface="Heebo Medium"/>
                <a:sym typeface="Heebo"/>
              </a:rPr>
              <a:t>59,880 graduates in 2024:</a:t>
            </a:r>
          </a:p>
          <a:p>
            <a:pPr marL="742950" lvl="1" indent="-285750">
              <a:spcBef>
                <a:spcPts val="600"/>
              </a:spcBef>
              <a:buClr>
                <a:schemeClr val="accent2"/>
              </a:buClr>
              <a:buSzPts val="1600"/>
              <a:buFont typeface="Wingdings" pitchFamily="2" charset="2"/>
              <a:buChar char="Ø"/>
            </a:pPr>
            <a:r>
              <a:rPr lang="en-GB" sz="1600" dirty="0">
                <a:solidFill>
                  <a:schemeClr val="tx2"/>
                </a:solidFill>
                <a:cs typeface="Heebo Medium"/>
                <a:sym typeface="Heebo"/>
              </a:rPr>
              <a:t>50% of which were Bachelors’ degrees</a:t>
            </a:r>
          </a:p>
          <a:p>
            <a:pPr marL="742950" lvl="1" indent="-285750">
              <a:spcBef>
                <a:spcPts val="600"/>
              </a:spcBef>
              <a:buClr>
                <a:schemeClr val="accent2"/>
              </a:buClr>
              <a:buSzPts val="1600"/>
              <a:buFont typeface="Wingdings" pitchFamily="2" charset="2"/>
              <a:buChar char="Ø"/>
            </a:pPr>
            <a:r>
              <a:rPr lang="en-GB" sz="1600" dirty="0">
                <a:solidFill>
                  <a:schemeClr val="tx2"/>
                </a:solidFill>
                <a:cs typeface="Heebo Medium"/>
                <a:sym typeface="Heebo"/>
              </a:rPr>
              <a:t>45% Masters</a:t>
            </a:r>
          </a:p>
          <a:p>
            <a:pPr marL="742950" lvl="1" indent="-285750">
              <a:spcBef>
                <a:spcPts val="600"/>
              </a:spcBef>
              <a:buClr>
                <a:schemeClr val="accent2"/>
              </a:buClr>
              <a:buSzPts val="1600"/>
              <a:buFont typeface="Wingdings" pitchFamily="2" charset="2"/>
              <a:buChar char="Ø"/>
            </a:pPr>
            <a:r>
              <a:rPr lang="en-GB" sz="1600" dirty="0">
                <a:solidFill>
                  <a:schemeClr val="tx2"/>
                </a:solidFill>
                <a:cs typeface="Heebo Medium"/>
                <a:sym typeface="Heebo"/>
              </a:rPr>
              <a:t>4% Doctorates</a:t>
            </a:r>
          </a:p>
          <a:p>
            <a:pPr marL="285750" indent="-285750">
              <a:spcBef>
                <a:spcPts val="600"/>
              </a:spcBef>
              <a:buClr>
                <a:schemeClr val="accent2"/>
              </a:buClr>
              <a:buSzPts val="1600"/>
              <a:buFont typeface="Wingdings" pitchFamily="2" charset="2"/>
              <a:buChar char="Ø"/>
            </a:pPr>
            <a:r>
              <a:rPr lang="en-GB" sz="1600" dirty="0">
                <a:solidFill>
                  <a:schemeClr val="tx2"/>
                </a:solidFill>
                <a:cs typeface="Heebo Medium"/>
                <a:sym typeface="Heebo"/>
              </a:rPr>
              <a:t>Majority of degrees were in social sciences, business and law</a:t>
            </a:r>
            <a:endParaRPr sz="1600" dirty="0">
              <a:solidFill>
                <a:schemeClr val="tx2"/>
              </a:solidFill>
              <a:cs typeface="Heebo Medium"/>
              <a:sym typeface="Heebo"/>
            </a:endParaRPr>
          </a:p>
        </p:txBody>
      </p:sp>
      <p:pic>
        <p:nvPicPr>
          <p:cNvPr id="4" name="Picture 3" descr="A logo of a euro&#10;&#10;AI-generated content may be incorrect.">
            <a:extLst>
              <a:ext uri="{FF2B5EF4-FFF2-40B4-BE49-F238E27FC236}">
                <a16:creationId xmlns:a16="http://schemas.microsoft.com/office/drawing/2014/main" id="{FE7447BA-9068-9FAE-50DB-FFF2EC79B9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5773" y="1106254"/>
            <a:ext cx="1400227" cy="1400227"/>
          </a:xfrm>
          <a:prstGeom prst="rect">
            <a:avLst/>
          </a:prstGeom>
        </p:spPr>
      </p:pic>
      <p:sp>
        <p:nvSpPr>
          <p:cNvPr id="5" name="TextBox 4">
            <a:extLst>
              <a:ext uri="{FF2B5EF4-FFF2-40B4-BE49-F238E27FC236}">
                <a16:creationId xmlns:a16="http://schemas.microsoft.com/office/drawing/2014/main" id="{677F07CA-84C0-3F76-4524-5EA7CB41E651}"/>
              </a:ext>
            </a:extLst>
          </p:cNvPr>
          <p:cNvSpPr txBox="1"/>
          <p:nvPr/>
        </p:nvSpPr>
        <p:spPr>
          <a:xfrm>
            <a:off x="1853184" y="1731208"/>
            <a:ext cx="2622782" cy="654030"/>
          </a:xfrm>
          <a:prstGeom prst="rect">
            <a:avLst/>
          </a:prstGeom>
          <a:noFill/>
        </p:spPr>
        <p:txBody>
          <a:bodyPr wrap="square" lIns="0" tIns="0" rIns="0" bIns="0" rtlCol="0">
            <a:noAutofit/>
          </a:bodyPr>
          <a:lstStyle/>
          <a:p>
            <a:pPr algn="l">
              <a:lnSpc>
                <a:spcPct val="110000"/>
              </a:lnSpc>
            </a:pPr>
            <a:r>
              <a:rPr lang="en-GB" sz="2400" b="1" dirty="0">
                <a:solidFill>
                  <a:schemeClr val="accent3"/>
                </a:solidFill>
              </a:rPr>
              <a:t>Total Contribution:</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4">
          <a:extLst>
            <a:ext uri="{FF2B5EF4-FFF2-40B4-BE49-F238E27FC236}">
              <a16:creationId xmlns:a16="http://schemas.microsoft.com/office/drawing/2014/main" id="{0C8A7856-2F53-933F-2FAE-9AFEDFC50583}"/>
            </a:ext>
          </a:extLst>
        </p:cNvPr>
        <p:cNvGrpSpPr/>
        <p:nvPr/>
      </p:nvGrpSpPr>
      <p:grpSpPr>
        <a:xfrm>
          <a:off x="0" y="0"/>
          <a:ext cx="0" cy="0"/>
          <a:chOff x="0" y="0"/>
          <a:chExt cx="0" cy="0"/>
        </a:xfrm>
      </p:grpSpPr>
      <p:sp>
        <p:nvSpPr>
          <p:cNvPr id="225" name="Google Shape;225;p5">
            <a:extLst>
              <a:ext uri="{FF2B5EF4-FFF2-40B4-BE49-F238E27FC236}">
                <a16:creationId xmlns:a16="http://schemas.microsoft.com/office/drawing/2014/main" id="{AD4371F0-D0B0-B1CE-C14E-D3AC8AB277E5}"/>
              </a:ext>
            </a:extLst>
          </p:cNvPr>
          <p:cNvSpPr/>
          <p:nvPr/>
        </p:nvSpPr>
        <p:spPr>
          <a:xfrm>
            <a:off x="4129119" y="2555673"/>
            <a:ext cx="3594025" cy="3809647"/>
          </a:xfrm>
          <a:prstGeom prst="rect">
            <a:avLst/>
          </a:prstGeom>
          <a:solidFill>
            <a:schemeClr val="lt2"/>
          </a:solidFill>
          <a:ln>
            <a:noFill/>
          </a:ln>
        </p:spPr>
        <p:txBody>
          <a:bodyPr spcFirstLastPara="1" wrap="square" lIns="72000" tIns="72000" rIns="72000" bIns="72000" anchor="ctr" anchorCtr="0">
            <a:noAutofit/>
          </a:bodyPr>
          <a:lstStyle/>
          <a:p>
            <a:pPr marL="0" marR="0" lvl="0" indent="0" algn="ctr" rtl="0">
              <a:lnSpc>
                <a:spcPct val="110000"/>
              </a:lnSpc>
              <a:spcBef>
                <a:spcPts val="0"/>
              </a:spcBef>
              <a:spcAft>
                <a:spcPts val="0"/>
              </a:spcAft>
              <a:buNone/>
            </a:pPr>
            <a:endParaRPr sz="1600">
              <a:solidFill>
                <a:schemeClr val="accent6"/>
              </a:solidFill>
              <a:latin typeface="Heebo Medium"/>
              <a:ea typeface="Heebo Medium"/>
              <a:cs typeface="Heebo Medium"/>
              <a:sym typeface="Heebo"/>
            </a:endParaRPr>
          </a:p>
        </p:txBody>
      </p:sp>
      <p:sp>
        <p:nvSpPr>
          <p:cNvPr id="226" name="Google Shape;226;p5">
            <a:extLst>
              <a:ext uri="{FF2B5EF4-FFF2-40B4-BE49-F238E27FC236}">
                <a16:creationId xmlns:a16="http://schemas.microsoft.com/office/drawing/2014/main" id="{9B86C02E-01D8-F887-A23C-2AA7C07DE248}"/>
              </a:ext>
            </a:extLst>
          </p:cNvPr>
          <p:cNvSpPr/>
          <p:nvPr/>
        </p:nvSpPr>
        <p:spPr>
          <a:xfrm>
            <a:off x="8046559" y="2591659"/>
            <a:ext cx="3564701" cy="3809647"/>
          </a:xfrm>
          <a:prstGeom prst="rect">
            <a:avLst/>
          </a:prstGeom>
          <a:solidFill>
            <a:schemeClr val="lt2"/>
          </a:solidFill>
          <a:ln>
            <a:noFill/>
          </a:ln>
        </p:spPr>
        <p:txBody>
          <a:bodyPr spcFirstLastPara="1" wrap="square" lIns="72000" tIns="72000" rIns="72000" bIns="72000" anchor="ctr" anchorCtr="0">
            <a:noAutofit/>
          </a:bodyPr>
          <a:lstStyle/>
          <a:p>
            <a:pPr marL="0" marR="0" lvl="0" indent="0" algn="ctr" rtl="0">
              <a:lnSpc>
                <a:spcPct val="110000"/>
              </a:lnSpc>
              <a:spcBef>
                <a:spcPts val="0"/>
              </a:spcBef>
              <a:spcAft>
                <a:spcPts val="0"/>
              </a:spcAft>
              <a:buNone/>
            </a:pPr>
            <a:endParaRPr sz="1600">
              <a:solidFill>
                <a:schemeClr val="dk2"/>
              </a:solidFill>
              <a:latin typeface="Heebo Medium"/>
              <a:ea typeface="Heebo Medium"/>
              <a:cs typeface="Heebo Medium"/>
              <a:sym typeface="Heebo"/>
            </a:endParaRPr>
          </a:p>
        </p:txBody>
      </p:sp>
      <p:sp>
        <p:nvSpPr>
          <p:cNvPr id="227" name="Google Shape;227;p5">
            <a:extLst>
              <a:ext uri="{FF2B5EF4-FFF2-40B4-BE49-F238E27FC236}">
                <a16:creationId xmlns:a16="http://schemas.microsoft.com/office/drawing/2014/main" id="{8CAC7234-A60F-1FBE-9B48-AA88FEE7C569}"/>
              </a:ext>
            </a:extLst>
          </p:cNvPr>
          <p:cNvSpPr txBox="1">
            <a:spLocks noGrp="1"/>
          </p:cNvSpPr>
          <p:nvPr>
            <p:ph type="title"/>
          </p:nvPr>
        </p:nvSpPr>
        <p:spPr>
          <a:xfrm>
            <a:off x="541337" y="612625"/>
            <a:ext cx="11110912" cy="52166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3400"/>
              <a:buFont typeface="Heebo ExtraBold"/>
              <a:buNone/>
            </a:pPr>
            <a:r>
              <a:rPr lang="en-GB" dirty="0"/>
              <a:t>Professional Education</a:t>
            </a:r>
            <a:endParaRPr dirty="0"/>
          </a:p>
        </p:txBody>
      </p:sp>
      <p:sp>
        <p:nvSpPr>
          <p:cNvPr id="228" name="Google Shape;228;p5">
            <a:extLst>
              <a:ext uri="{FF2B5EF4-FFF2-40B4-BE49-F238E27FC236}">
                <a16:creationId xmlns:a16="http://schemas.microsoft.com/office/drawing/2014/main" id="{DF907FC1-9AE9-878F-4D21-CB4C8BDDFB6F}"/>
              </a:ext>
            </a:extLst>
          </p:cNvPr>
          <p:cNvSpPr txBox="1">
            <a:spLocks noGrp="1"/>
          </p:cNvSpPr>
          <p:nvPr>
            <p:ph type="ftr" idx="11"/>
          </p:nvPr>
        </p:nvSpPr>
        <p:spPr>
          <a:xfrm>
            <a:off x="541337" y="133201"/>
            <a:ext cx="5832475" cy="198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a:t>The Economic Contribution of Aurora - Key Findings</a:t>
            </a:r>
            <a:endParaRPr/>
          </a:p>
        </p:txBody>
      </p:sp>
      <p:sp>
        <p:nvSpPr>
          <p:cNvPr id="229" name="Google Shape;229;p5">
            <a:extLst>
              <a:ext uri="{FF2B5EF4-FFF2-40B4-BE49-F238E27FC236}">
                <a16:creationId xmlns:a16="http://schemas.microsoft.com/office/drawing/2014/main" id="{FAFF58DB-D613-8DAB-BA51-D3D51FAECF90}"/>
              </a:ext>
            </a:extLst>
          </p:cNvPr>
          <p:cNvSpPr txBox="1">
            <a:spLocks noGrp="1"/>
          </p:cNvSpPr>
          <p:nvPr>
            <p:ph type="sldNum" idx="12"/>
          </p:nvPr>
        </p:nvSpPr>
        <p:spPr>
          <a:xfrm>
            <a:off x="11389658" y="6526801"/>
            <a:ext cx="262591" cy="223623"/>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7</a:t>
            </a:fld>
            <a:endParaRPr/>
          </a:p>
        </p:txBody>
      </p:sp>
      <p:sp>
        <p:nvSpPr>
          <p:cNvPr id="230" name="Google Shape;230;p5">
            <a:extLst>
              <a:ext uri="{FF2B5EF4-FFF2-40B4-BE49-F238E27FC236}">
                <a16:creationId xmlns:a16="http://schemas.microsoft.com/office/drawing/2014/main" id="{3257160E-4684-1336-6293-DCFE51D9C1A4}"/>
              </a:ext>
            </a:extLst>
          </p:cNvPr>
          <p:cNvSpPr txBox="1"/>
          <p:nvPr/>
        </p:nvSpPr>
        <p:spPr>
          <a:xfrm>
            <a:off x="7893185" y="1817619"/>
            <a:ext cx="260897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chemeClr val="accent3"/>
                </a:solidFill>
                <a:latin typeface="Heebo Black"/>
                <a:ea typeface="Heebo Black"/>
                <a:cs typeface="Heebo Black"/>
                <a:sym typeface="Heebo"/>
              </a:rPr>
              <a:t>200 Jobs</a:t>
            </a:r>
            <a:endParaRPr sz="1800" b="1" dirty="0">
              <a:solidFill>
                <a:schemeClr val="accent3"/>
              </a:solidFill>
              <a:latin typeface="Heebo Black"/>
              <a:ea typeface="Heebo Black"/>
              <a:cs typeface="Heebo Black"/>
              <a:sym typeface="Heebo"/>
            </a:endParaRPr>
          </a:p>
        </p:txBody>
      </p:sp>
      <p:sp>
        <p:nvSpPr>
          <p:cNvPr id="231" name="Google Shape;231;p5">
            <a:extLst>
              <a:ext uri="{FF2B5EF4-FFF2-40B4-BE49-F238E27FC236}">
                <a16:creationId xmlns:a16="http://schemas.microsoft.com/office/drawing/2014/main" id="{8B288A77-0DF1-BA35-8B4B-CCAEB0E94C4A}"/>
              </a:ext>
            </a:extLst>
          </p:cNvPr>
          <p:cNvSpPr txBox="1"/>
          <p:nvPr/>
        </p:nvSpPr>
        <p:spPr>
          <a:xfrm>
            <a:off x="4468664" y="1831536"/>
            <a:ext cx="23145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chemeClr val="accent3"/>
                </a:solidFill>
                <a:latin typeface="Heebo Black"/>
                <a:ea typeface="Heebo Black"/>
                <a:cs typeface="Heebo Black"/>
                <a:sym typeface="Heebo"/>
              </a:rPr>
              <a:t>€134m GVA</a:t>
            </a:r>
            <a:endParaRPr sz="1800" b="1" dirty="0">
              <a:solidFill>
                <a:schemeClr val="accent3"/>
              </a:solidFill>
              <a:latin typeface="Heebo Black"/>
              <a:ea typeface="Heebo Black"/>
              <a:cs typeface="Heebo Black"/>
              <a:sym typeface="Heebo"/>
            </a:endParaRPr>
          </a:p>
        </p:txBody>
      </p:sp>
      <p:sp>
        <p:nvSpPr>
          <p:cNvPr id="233" name="Google Shape;233;p5">
            <a:extLst>
              <a:ext uri="{FF2B5EF4-FFF2-40B4-BE49-F238E27FC236}">
                <a16:creationId xmlns:a16="http://schemas.microsoft.com/office/drawing/2014/main" id="{A70DEF71-F756-AE18-3E2F-A79107D690ED}"/>
              </a:ext>
            </a:extLst>
          </p:cNvPr>
          <p:cNvSpPr/>
          <p:nvPr/>
        </p:nvSpPr>
        <p:spPr>
          <a:xfrm>
            <a:off x="277656" y="2598016"/>
            <a:ext cx="3564700" cy="3809647"/>
          </a:xfrm>
          <a:prstGeom prst="rect">
            <a:avLst/>
          </a:prstGeom>
          <a:solidFill>
            <a:schemeClr val="lt2"/>
          </a:solidFill>
          <a:ln>
            <a:noFill/>
          </a:ln>
        </p:spPr>
        <p:txBody>
          <a:bodyPr spcFirstLastPara="1" wrap="square" lIns="72000" tIns="72000" rIns="72000" bIns="72000" anchor="ctr" anchorCtr="0">
            <a:noAutofit/>
          </a:bodyPr>
          <a:lstStyle/>
          <a:p>
            <a:pPr marL="0" marR="0" lvl="0" indent="0" algn="ctr" rtl="0">
              <a:lnSpc>
                <a:spcPct val="110000"/>
              </a:lnSpc>
              <a:spcBef>
                <a:spcPts val="0"/>
              </a:spcBef>
              <a:spcAft>
                <a:spcPts val="0"/>
              </a:spcAft>
              <a:buNone/>
            </a:pPr>
            <a:endParaRPr sz="1600">
              <a:solidFill>
                <a:schemeClr val="dk2"/>
              </a:solidFill>
              <a:latin typeface="Heebo Medium"/>
              <a:ea typeface="Heebo Medium"/>
              <a:cs typeface="Heebo Medium"/>
              <a:sym typeface="Heebo"/>
            </a:endParaRPr>
          </a:p>
        </p:txBody>
      </p:sp>
      <p:pic>
        <p:nvPicPr>
          <p:cNvPr id="234" name="Google Shape;234;p5">
            <a:extLst>
              <a:ext uri="{FF2B5EF4-FFF2-40B4-BE49-F238E27FC236}">
                <a16:creationId xmlns:a16="http://schemas.microsoft.com/office/drawing/2014/main" id="{7E5992F8-B9CF-8855-4CB2-D00EE930E5F7}"/>
              </a:ext>
            </a:extLst>
          </p:cNvPr>
          <p:cNvPicPr preferRelativeResize="0"/>
          <p:nvPr/>
        </p:nvPicPr>
        <p:blipFill rotWithShape="1">
          <a:blip r:embed="rId3">
            <a:alphaModFix/>
          </a:blip>
          <a:srcRect/>
          <a:stretch/>
        </p:blipFill>
        <p:spPr>
          <a:xfrm>
            <a:off x="6491150" y="1121108"/>
            <a:ext cx="1540772" cy="1574007"/>
          </a:xfrm>
          <a:prstGeom prst="rect">
            <a:avLst/>
          </a:prstGeom>
          <a:noFill/>
          <a:ln>
            <a:noFill/>
          </a:ln>
        </p:spPr>
      </p:pic>
      <p:sp>
        <p:nvSpPr>
          <p:cNvPr id="235" name="Google Shape;235;p5">
            <a:extLst>
              <a:ext uri="{FF2B5EF4-FFF2-40B4-BE49-F238E27FC236}">
                <a16:creationId xmlns:a16="http://schemas.microsoft.com/office/drawing/2014/main" id="{DF59720E-A2D5-F1E6-5E19-13B2254D4447}"/>
              </a:ext>
            </a:extLst>
          </p:cNvPr>
          <p:cNvSpPr txBox="1"/>
          <p:nvPr/>
        </p:nvSpPr>
        <p:spPr>
          <a:xfrm>
            <a:off x="409245" y="2721333"/>
            <a:ext cx="3373788" cy="29546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accent5"/>
                </a:solidFill>
                <a:latin typeface="Heebo Black"/>
                <a:ea typeface="Heebo Black"/>
                <a:cs typeface="Heebo Black"/>
                <a:sym typeface="Heebo"/>
              </a:rPr>
              <a:t>What is this Contribution?</a:t>
            </a:r>
            <a:endParaRPr dirty="0"/>
          </a:p>
          <a:p>
            <a:pPr marL="285750" marR="0" lvl="0" indent="-285750" algn="l" rtl="0">
              <a:spcBef>
                <a:spcPts val="600"/>
              </a:spcBef>
              <a:spcAft>
                <a:spcPts val="0"/>
              </a:spcAft>
              <a:buFont typeface="Wingdings" pitchFamily="2" charset="2"/>
              <a:buChar char="Ø"/>
            </a:pPr>
            <a:r>
              <a:rPr lang="en-GB" sz="1600" dirty="0">
                <a:solidFill>
                  <a:schemeClr val="accent5"/>
                </a:solidFill>
                <a:cs typeface="Heebo Medium"/>
                <a:sym typeface="Heebo"/>
              </a:rPr>
              <a:t>Aurora provides professional education courses that align with changing workplaces and technological innovation</a:t>
            </a:r>
          </a:p>
          <a:p>
            <a:pPr marL="285750" marR="0" lvl="0" indent="-285750" algn="l" rtl="0">
              <a:spcBef>
                <a:spcPts val="600"/>
              </a:spcBef>
              <a:spcAft>
                <a:spcPts val="0"/>
              </a:spcAft>
              <a:buFont typeface="Wingdings" pitchFamily="2" charset="2"/>
              <a:buChar char="Ø"/>
            </a:pPr>
            <a:r>
              <a:rPr lang="en-GB" sz="1600" dirty="0">
                <a:solidFill>
                  <a:schemeClr val="accent5"/>
                </a:solidFill>
                <a:cs typeface="Heebo Medium"/>
                <a:sym typeface="Heebo"/>
              </a:rPr>
              <a:t>Businesses and organisations enter their workers onto such courses as they believe it will generate benefits, such as increased productivity, over the long-term</a:t>
            </a:r>
          </a:p>
        </p:txBody>
      </p:sp>
      <p:cxnSp>
        <p:nvCxnSpPr>
          <p:cNvPr id="236" name="Google Shape;236;p5">
            <a:extLst>
              <a:ext uri="{FF2B5EF4-FFF2-40B4-BE49-F238E27FC236}">
                <a16:creationId xmlns:a16="http://schemas.microsoft.com/office/drawing/2014/main" id="{852ACD7D-06D6-4E18-A803-823F7361CE0B}"/>
              </a:ext>
            </a:extLst>
          </p:cNvPr>
          <p:cNvCxnSpPr/>
          <p:nvPr/>
        </p:nvCxnSpPr>
        <p:spPr>
          <a:xfrm rot="10800000" flipH="1">
            <a:off x="266842" y="2562943"/>
            <a:ext cx="3586327" cy="6647"/>
          </a:xfrm>
          <a:prstGeom prst="straightConnector1">
            <a:avLst/>
          </a:prstGeom>
          <a:noFill/>
          <a:ln w="57150" cap="flat" cmpd="sng">
            <a:solidFill>
              <a:schemeClr val="accent5"/>
            </a:solidFill>
            <a:prstDash val="solid"/>
            <a:miter lim="800000"/>
            <a:headEnd type="none" w="sm" len="sm"/>
            <a:tailEnd type="none" w="sm" len="sm"/>
          </a:ln>
        </p:spPr>
      </p:cxnSp>
      <p:cxnSp>
        <p:nvCxnSpPr>
          <p:cNvPr id="237" name="Google Shape;237;p5">
            <a:extLst>
              <a:ext uri="{FF2B5EF4-FFF2-40B4-BE49-F238E27FC236}">
                <a16:creationId xmlns:a16="http://schemas.microsoft.com/office/drawing/2014/main" id="{37862A2F-7A3A-D806-A918-D8C7BF1EAA6C}"/>
              </a:ext>
            </a:extLst>
          </p:cNvPr>
          <p:cNvCxnSpPr/>
          <p:nvPr/>
        </p:nvCxnSpPr>
        <p:spPr>
          <a:xfrm>
            <a:off x="4164585" y="2569590"/>
            <a:ext cx="3595860" cy="0"/>
          </a:xfrm>
          <a:prstGeom prst="straightConnector1">
            <a:avLst/>
          </a:prstGeom>
          <a:noFill/>
          <a:ln w="57150" cap="flat" cmpd="sng">
            <a:solidFill>
              <a:schemeClr val="accent1"/>
            </a:solidFill>
            <a:prstDash val="solid"/>
            <a:miter lim="800000"/>
            <a:headEnd type="none" w="sm" len="sm"/>
            <a:tailEnd type="none" w="sm" len="sm"/>
          </a:ln>
        </p:spPr>
      </p:cxnSp>
      <p:sp>
        <p:nvSpPr>
          <p:cNvPr id="238" name="Google Shape;238;p5">
            <a:extLst>
              <a:ext uri="{FF2B5EF4-FFF2-40B4-BE49-F238E27FC236}">
                <a16:creationId xmlns:a16="http://schemas.microsoft.com/office/drawing/2014/main" id="{3F8D96A5-3F34-18D1-8A68-7AAFF245944B}"/>
              </a:ext>
            </a:extLst>
          </p:cNvPr>
          <p:cNvSpPr txBox="1"/>
          <p:nvPr/>
        </p:nvSpPr>
        <p:spPr>
          <a:xfrm>
            <a:off x="2264771" y="5381410"/>
            <a:ext cx="0" cy="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endParaRPr sz="1600">
              <a:solidFill>
                <a:schemeClr val="dk1"/>
              </a:solidFill>
              <a:latin typeface="Heebo Medium"/>
              <a:ea typeface="Heebo Medium"/>
              <a:cs typeface="Heebo Medium"/>
              <a:sym typeface="Heebo"/>
            </a:endParaRPr>
          </a:p>
        </p:txBody>
      </p:sp>
      <p:cxnSp>
        <p:nvCxnSpPr>
          <p:cNvPr id="239" name="Google Shape;239;p5">
            <a:extLst>
              <a:ext uri="{FF2B5EF4-FFF2-40B4-BE49-F238E27FC236}">
                <a16:creationId xmlns:a16="http://schemas.microsoft.com/office/drawing/2014/main" id="{BEBBC892-74EB-56E6-89E7-8469CFB7A214}"/>
              </a:ext>
            </a:extLst>
          </p:cNvPr>
          <p:cNvCxnSpPr/>
          <p:nvPr/>
        </p:nvCxnSpPr>
        <p:spPr>
          <a:xfrm>
            <a:off x="8046559" y="2557467"/>
            <a:ext cx="3581024" cy="0"/>
          </a:xfrm>
          <a:prstGeom prst="straightConnector1">
            <a:avLst/>
          </a:prstGeom>
          <a:noFill/>
          <a:ln w="57150" cap="flat" cmpd="sng">
            <a:solidFill>
              <a:schemeClr val="tx2"/>
            </a:solidFill>
            <a:prstDash val="solid"/>
            <a:miter lim="800000"/>
            <a:headEnd type="none" w="sm" len="sm"/>
            <a:tailEnd type="none" w="sm" len="sm"/>
          </a:ln>
        </p:spPr>
      </p:cxnSp>
      <p:sp>
        <p:nvSpPr>
          <p:cNvPr id="240" name="Google Shape;240;p5">
            <a:extLst>
              <a:ext uri="{FF2B5EF4-FFF2-40B4-BE49-F238E27FC236}">
                <a16:creationId xmlns:a16="http://schemas.microsoft.com/office/drawing/2014/main" id="{C211BA40-9567-2D80-360C-4D5C10D3E83B}"/>
              </a:ext>
            </a:extLst>
          </p:cNvPr>
          <p:cNvSpPr txBox="1"/>
          <p:nvPr/>
        </p:nvSpPr>
        <p:spPr>
          <a:xfrm>
            <a:off x="4275621" y="2700301"/>
            <a:ext cx="3373788" cy="984845"/>
          </a:xfrm>
          <a:prstGeom prst="rect">
            <a:avLst/>
          </a:prstGeom>
          <a:noFill/>
          <a:ln>
            <a:noFill/>
          </a:ln>
        </p:spPr>
        <p:txBody>
          <a:bodyPr spcFirstLastPara="1" wrap="square" lIns="91425" tIns="45700" rIns="91425" bIns="45700" anchor="t" anchorCtr="0">
            <a:spAutoFit/>
          </a:bodyPr>
          <a:lstStyle/>
          <a:p>
            <a:pPr lvl="0"/>
            <a:r>
              <a:rPr lang="en-GB" sz="1600" b="1" dirty="0">
                <a:solidFill>
                  <a:schemeClr val="accent1"/>
                </a:solidFill>
                <a:latin typeface="Heebo Black"/>
                <a:ea typeface="Heebo Black"/>
                <a:cs typeface="Heebo Black"/>
                <a:sym typeface="Heebo"/>
              </a:rPr>
              <a:t>Drivers of Contribution</a:t>
            </a:r>
            <a:endParaRPr lang="en-GB" sz="1600" dirty="0">
              <a:solidFill>
                <a:schemeClr val="accent1"/>
              </a:solidFill>
            </a:endParaRPr>
          </a:p>
          <a:p>
            <a:pPr marL="285750" marR="0" lvl="0" indent="-285750" algn="l" rtl="0">
              <a:spcBef>
                <a:spcPts val="600"/>
              </a:spcBef>
              <a:spcAft>
                <a:spcPts val="0"/>
              </a:spcAft>
              <a:buClr>
                <a:schemeClr val="accent1"/>
              </a:buClr>
              <a:buFont typeface="Wingdings" pitchFamily="2" charset="2"/>
              <a:buChar char="Ø"/>
            </a:pPr>
            <a:r>
              <a:rPr lang="en-GB" sz="1600" dirty="0">
                <a:solidFill>
                  <a:schemeClr val="accent3"/>
                </a:solidFill>
                <a:latin typeface="Heebo Medium"/>
                <a:ea typeface="Heebo Medium"/>
                <a:cs typeface="Heebo Medium"/>
                <a:sym typeface="Heebo"/>
              </a:rPr>
              <a:t> </a:t>
            </a:r>
            <a:r>
              <a:rPr lang="en-GB" sz="1600" dirty="0">
                <a:solidFill>
                  <a:schemeClr val="accent1"/>
                </a:solidFill>
                <a:cs typeface="Heebo Medium"/>
                <a:sym typeface="Heebo"/>
              </a:rPr>
              <a:t>Income received</a:t>
            </a:r>
          </a:p>
          <a:p>
            <a:pPr marL="285750" marR="0" lvl="0" indent="-285750" algn="l" rtl="0">
              <a:spcBef>
                <a:spcPts val="600"/>
              </a:spcBef>
              <a:spcAft>
                <a:spcPts val="0"/>
              </a:spcAft>
              <a:buClr>
                <a:schemeClr val="accent1"/>
              </a:buClr>
              <a:buFont typeface="Wingdings" pitchFamily="2" charset="2"/>
              <a:buChar char="Ø"/>
            </a:pPr>
            <a:endParaRPr lang="en-GB" sz="1600" dirty="0"/>
          </a:p>
        </p:txBody>
      </p:sp>
      <p:sp>
        <p:nvSpPr>
          <p:cNvPr id="241" name="Google Shape;241;p5">
            <a:extLst>
              <a:ext uri="{FF2B5EF4-FFF2-40B4-BE49-F238E27FC236}">
                <a16:creationId xmlns:a16="http://schemas.microsoft.com/office/drawing/2014/main" id="{A2370D0B-0A90-A3AE-1F9F-FA5F85D27664}"/>
              </a:ext>
            </a:extLst>
          </p:cNvPr>
          <p:cNvSpPr txBox="1"/>
          <p:nvPr/>
        </p:nvSpPr>
        <p:spPr>
          <a:xfrm>
            <a:off x="8075834" y="2700301"/>
            <a:ext cx="3373800" cy="17235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tx2"/>
                </a:solidFill>
                <a:latin typeface="Heebo Black"/>
                <a:ea typeface="Heebo Black"/>
                <a:cs typeface="Heebo Black"/>
                <a:sym typeface="Heebo"/>
              </a:rPr>
              <a:t>Aurora Assumptions</a:t>
            </a:r>
            <a:endParaRPr dirty="0">
              <a:solidFill>
                <a:schemeClr val="tx2"/>
              </a:solidFill>
            </a:endParaRPr>
          </a:p>
          <a:p>
            <a:pPr marL="285750" marR="0" lvl="0" indent="-285750" algn="l" rtl="0">
              <a:spcBef>
                <a:spcPts val="600"/>
              </a:spcBef>
              <a:spcAft>
                <a:spcPts val="0"/>
              </a:spcAft>
              <a:buClr>
                <a:schemeClr val="accent2"/>
              </a:buClr>
              <a:buSzPts val="1600"/>
              <a:buFont typeface="Wingdings" pitchFamily="2" charset="2"/>
              <a:buChar char="Ø"/>
            </a:pPr>
            <a:r>
              <a:rPr lang="en-GB" sz="1600" dirty="0">
                <a:solidFill>
                  <a:schemeClr val="tx2"/>
                </a:solidFill>
                <a:cs typeface="Heebo Medium"/>
                <a:sym typeface="Heebo"/>
              </a:rPr>
              <a:t>Income of €16 million in 2024</a:t>
            </a:r>
          </a:p>
          <a:p>
            <a:pPr marL="285750" lvl="0" indent="-285750">
              <a:spcBef>
                <a:spcPts val="600"/>
              </a:spcBef>
              <a:buClr>
                <a:schemeClr val="accent2"/>
              </a:buClr>
              <a:buSzPts val="1600"/>
              <a:buFont typeface="Wingdings" pitchFamily="2" charset="2"/>
              <a:buChar char="Ø"/>
            </a:pPr>
            <a:r>
              <a:rPr lang="en-GB" sz="1600" dirty="0">
                <a:solidFill>
                  <a:schemeClr val="tx2"/>
                </a:solidFill>
                <a:cs typeface="Heebo Medium"/>
                <a:sym typeface="Heebo"/>
              </a:rPr>
              <a:t>Every €1 spent on professional education generates €3.40 GVA in direct economic benefit to businesses</a:t>
            </a:r>
            <a:endParaRPr sz="1600" dirty="0">
              <a:solidFill>
                <a:schemeClr val="tx2"/>
              </a:solidFill>
              <a:cs typeface="Heebo Medium"/>
              <a:sym typeface="Heebo"/>
            </a:endParaRPr>
          </a:p>
        </p:txBody>
      </p:sp>
      <p:pic>
        <p:nvPicPr>
          <p:cNvPr id="4" name="Picture 3" descr="A logo of a euro&#10;&#10;AI-generated content may be incorrect.">
            <a:extLst>
              <a:ext uri="{FF2B5EF4-FFF2-40B4-BE49-F238E27FC236}">
                <a16:creationId xmlns:a16="http://schemas.microsoft.com/office/drawing/2014/main" id="{177FE70D-35AC-5FAC-EF54-1BB5B30410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3055" y="1117505"/>
            <a:ext cx="1400227" cy="1400227"/>
          </a:xfrm>
          <a:prstGeom prst="rect">
            <a:avLst/>
          </a:prstGeom>
        </p:spPr>
      </p:pic>
      <p:sp>
        <p:nvSpPr>
          <p:cNvPr id="5" name="TextBox 4">
            <a:extLst>
              <a:ext uri="{FF2B5EF4-FFF2-40B4-BE49-F238E27FC236}">
                <a16:creationId xmlns:a16="http://schemas.microsoft.com/office/drawing/2014/main" id="{635B9760-42EF-2129-4078-DE4D19B5169A}"/>
              </a:ext>
            </a:extLst>
          </p:cNvPr>
          <p:cNvSpPr txBox="1"/>
          <p:nvPr/>
        </p:nvSpPr>
        <p:spPr>
          <a:xfrm>
            <a:off x="409245" y="1735353"/>
            <a:ext cx="2619555" cy="654030"/>
          </a:xfrm>
          <a:prstGeom prst="rect">
            <a:avLst/>
          </a:prstGeom>
          <a:noFill/>
        </p:spPr>
        <p:txBody>
          <a:bodyPr wrap="square" lIns="0" tIns="0" rIns="0" bIns="0" rtlCol="0">
            <a:noAutofit/>
          </a:bodyPr>
          <a:lstStyle/>
          <a:p>
            <a:pPr algn="l">
              <a:lnSpc>
                <a:spcPct val="110000"/>
              </a:lnSpc>
            </a:pPr>
            <a:r>
              <a:rPr lang="en-GB" sz="2400" b="1" dirty="0">
                <a:solidFill>
                  <a:schemeClr val="accent3"/>
                </a:solidFill>
              </a:rPr>
              <a:t>Total Contribution:</a:t>
            </a:r>
          </a:p>
        </p:txBody>
      </p:sp>
    </p:spTree>
    <p:extLst>
      <p:ext uri="{BB962C8B-B14F-4D97-AF65-F5344CB8AC3E}">
        <p14:creationId xmlns:p14="http://schemas.microsoft.com/office/powerpoint/2010/main" val="58573365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4">
          <a:extLst>
            <a:ext uri="{FF2B5EF4-FFF2-40B4-BE49-F238E27FC236}">
              <a16:creationId xmlns:a16="http://schemas.microsoft.com/office/drawing/2014/main" id="{8E38D5B8-6767-F0F9-533D-9A5CCB4249B4}"/>
            </a:ext>
          </a:extLst>
        </p:cNvPr>
        <p:cNvGrpSpPr/>
        <p:nvPr/>
      </p:nvGrpSpPr>
      <p:grpSpPr>
        <a:xfrm>
          <a:off x="0" y="0"/>
          <a:ext cx="0" cy="0"/>
          <a:chOff x="0" y="0"/>
          <a:chExt cx="0" cy="0"/>
        </a:xfrm>
      </p:grpSpPr>
      <p:sp>
        <p:nvSpPr>
          <p:cNvPr id="225" name="Google Shape;225;p5">
            <a:extLst>
              <a:ext uri="{FF2B5EF4-FFF2-40B4-BE49-F238E27FC236}">
                <a16:creationId xmlns:a16="http://schemas.microsoft.com/office/drawing/2014/main" id="{3692DF5E-AAD5-6DA7-9C5C-DB4A19E3B834}"/>
              </a:ext>
            </a:extLst>
          </p:cNvPr>
          <p:cNvSpPr/>
          <p:nvPr/>
        </p:nvSpPr>
        <p:spPr>
          <a:xfrm>
            <a:off x="4129119" y="2555673"/>
            <a:ext cx="3594025" cy="3809647"/>
          </a:xfrm>
          <a:prstGeom prst="rect">
            <a:avLst/>
          </a:prstGeom>
          <a:solidFill>
            <a:schemeClr val="lt2"/>
          </a:solidFill>
          <a:ln>
            <a:noFill/>
          </a:ln>
        </p:spPr>
        <p:txBody>
          <a:bodyPr spcFirstLastPara="1" wrap="square" lIns="72000" tIns="72000" rIns="72000" bIns="72000" anchor="ctr" anchorCtr="0">
            <a:noAutofit/>
          </a:bodyPr>
          <a:lstStyle/>
          <a:p>
            <a:pPr marL="0" marR="0" lvl="0" indent="0" algn="ctr" rtl="0">
              <a:lnSpc>
                <a:spcPct val="110000"/>
              </a:lnSpc>
              <a:spcBef>
                <a:spcPts val="0"/>
              </a:spcBef>
              <a:spcAft>
                <a:spcPts val="0"/>
              </a:spcAft>
              <a:buNone/>
            </a:pPr>
            <a:endParaRPr sz="1600">
              <a:solidFill>
                <a:schemeClr val="accent6"/>
              </a:solidFill>
              <a:latin typeface="Heebo Medium"/>
              <a:ea typeface="Heebo Medium"/>
              <a:cs typeface="Heebo Medium"/>
              <a:sym typeface="Heebo"/>
            </a:endParaRPr>
          </a:p>
        </p:txBody>
      </p:sp>
      <p:sp>
        <p:nvSpPr>
          <p:cNvPr id="226" name="Google Shape;226;p5">
            <a:extLst>
              <a:ext uri="{FF2B5EF4-FFF2-40B4-BE49-F238E27FC236}">
                <a16:creationId xmlns:a16="http://schemas.microsoft.com/office/drawing/2014/main" id="{BD7B12C0-EF1F-FBFA-4D62-1646E2174DAA}"/>
              </a:ext>
            </a:extLst>
          </p:cNvPr>
          <p:cNvSpPr/>
          <p:nvPr/>
        </p:nvSpPr>
        <p:spPr>
          <a:xfrm>
            <a:off x="8046559" y="2591659"/>
            <a:ext cx="3564701" cy="3809647"/>
          </a:xfrm>
          <a:prstGeom prst="rect">
            <a:avLst/>
          </a:prstGeom>
          <a:solidFill>
            <a:schemeClr val="lt2"/>
          </a:solidFill>
          <a:ln>
            <a:noFill/>
          </a:ln>
        </p:spPr>
        <p:txBody>
          <a:bodyPr spcFirstLastPara="1" wrap="square" lIns="72000" tIns="72000" rIns="72000" bIns="72000" anchor="ctr" anchorCtr="0">
            <a:noAutofit/>
          </a:bodyPr>
          <a:lstStyle/>
          <a:p>
            <a:pPr marL="0" marR="0" lvl="0" indent="0" algn="ctr" rtl="0">
              <a:lnSpc>
                <a:spcPct val="110000"/>
              </a:lnSpc>
              <a:spcBef>
                <a:spcPts val="0"/>
              </a:spcBef>
              <a:spcAft>
                <a:spcPts val="0"/>
              </a:spcAft>
              <a:buNone/>
            </a:pPr>
            <a:endParaRPr sz="1600">
              <a:solidFill>
                <a:schemeClr val="dk2"/>
              </a:solidFill>
              <a:latin typeface="Heebo Medium"/>
              <a:ea typeface="Heebo Medium"/>
              <a:cs typeface="Heebo Medium"/>
              <a:sym typeface="Heebo"/>
            </a:endParaRPr>
          </a:p>
        </p:txBody>
      </p:sp>
      <p:sp>
        <p:nvSpPr>
          <p:cNvPr id="227" name="Google Shape;227;p5">
            <a:extLst>
              <a:ext uri="{FF2B5EF4-FFF2-40B4-BE49-F238E27FC236}">
                <a16:creationId xmlns:a16="http://schemas.microsoft.com/office/drawing/2014/main" id="{B5112DFF-76F2-D0DF-FC34-967104579E0F}"/>
              </a:ext>
            </a:extLst>
          </p:cNvPr>
          <p:cNvSpPr txBox="1">
            <a:spLocks noGrp="1"/>
          </p:cNvSpPr>
          <p:nvPr>
            <p:ph type="title"/>
          </p:nvPr>
        </p:nvSpPr>
        <p:spPr>
          <a:xfrm>
            <a:off x="541337" y="612625"/>
            <a:ext cx="11110912" cy="52166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3400"/>
              <a:buFont typeface="Heebo ExtraBold"/>
              <a:buNone/>
            </a:pPr>
            <a:r>
              <a:rPr lang="en-GB" dirty="0"/>
              <a:t>Student Internships</a:t>
            </a:r>
            <a:endParaRPr dirty="0"/>
          </a:p>
        </p:txBody>
      </p:sp>
      <p:sp>
        <p:nvSpPr>
          <p:cNvPr id="228" name="Google Shape;228;p5">
            <a:extLst>
              <a:ext uri="{FF2B5EF4-FFF2-40B4-BE49-F238E27FC236}">
                <a16:creationId xmlns:a16="http://schemas.microsoft.com/office/drawing/2014/main" id="{78300457-82B7-E089-E0C6-1A995489C5D2}"/>
              </a:ext>
            </a:extLst>
          </p:cNvPr>
          <p:cNvSpPr txBox="1">
            <a:spLocks noGrp="1"/>
          </p:cNvSpPr>
          <p:nvPr>
            <p:ph type="ftr" idx="11"/>
          </p:nvPr>
        </p:nvSpPr>
        <p:spPr>
          <a:xfrm>
            <a:off x="541337" y="133201"/>
            <a:ext cx="5832475" cy="198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a:t>The Economic Contribution of Aurora - Key Findings</a:t>
            </a:r>
            <a:endParaRPr/>
          </a:p>
        </p:txBody>
      </p:sp>
      <p:sp>
        <p:nvSpPr>
          <p:cNvPr id="229" name="Google Shape;229;p5">
            <a:extLst>
              <a:ext uri="{FF2B5EF4-FFF2-40B4-BE49-F238E27FC236}">
                <a16:creationId xmlns:a16="http://schemas.microsoft.com/office/drawing/2014/main" id="{1D05D3CD-7CBA-3438-7AFD-0A0C1090A9EF}"/>
              </a:ext>
            </a:extLst>
          </p:cNvPr>
          <p:cNvSpPr txBox="1">
            <a:spLocks noGrp="1"/>
          </p:cNvSpPr>
          <p:nvPr>
            <p:ph type="sldNum" idx="12"/>
          </p:nvPr>
        </p:nvSpPr>
        <p:spPr>
          <a:xfrm>
            <a:off x="11389658" y="6526801"/>
            <a:ext cx="262591" cy="223623"/>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8</a:t>
            </a:fld>
            <a:endParaRPr/>
          </a:p>
        </p:txBody>
      </p:sp>
      <p:sp>
        <p:nvSpPr>
          <p:cNvPr id="230" name="Google Shape;230;p5">
            <a:extLst>
              <a:ext uri="{FF2B5EF4-FFF2-40B4-BE49-F238E27FC236}">
                <a16:creationId xmlns:a16="http://schemas.microsoft.com/office/drawing/2014/main" id="{C32E2C16-4718-B893-6FAC-F3B67B29BB6C}"/>
              </a:ext>
            </a:extLst>
          </p:cNvPr>
          <p:cNvSpPr txBox="1"/>
          <p:nvPr/>
        </p:nvSpPr>
        <p:spPr>
          <a:xfrm>
            <a:off x="7893185" y="1817619"/>
            <a:ext cx="260897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chemeClr val="accent3"/>
                </a:solidFill>
                <a:latin typeface="Heebo Black"/>
                <a:ea typeface="Heebo Black"/>
                <a:cs typeface="Heebo Black"/>
                <a:sym typeface="Heebo"/>
              </a:rPr>
              <a:t>3,600 Jobs</a:t>
            </a:r>
            <a:endParaRPr sz="1800" b="1" dirty="0">
              <a:solidFill>
                <a:schemeClr val="accent3"/>
              </a:solidFill>
              <a:latin typeface="Heebo Black"/>
              <a:ea typeface="Heebo Black"/>
              <a:cs typeface="Heebo Black"/>
              <a:sym typeface="Heebo"/>
            </a:endParaRPr>
          </a:p>
        </p:txBody>
      </p:sp>
      <p:sp>
        <p:nvSpPr>
          <p:cNvPr id="231" name="Google Shape;231;p5">
            <a:extLst>
              <a:ext uri="{FF2B5EF4-FFF2-40B4-BE49-F238E27FC236}">
                <a16:creationId xmlns:a16="http://schemas.microsoft.com/office/drawing/2014/main" id="{08594688-ABD6-E15B-736D-EDFF67879581}"/>
              </a:ext>
            </a:extLst>
          </p:cNvPr>
          <p:cNvSpPr txBox="1"/>
          <p:nvPr/>
        </p:nvSpPr>
        <p:spPr>
          <a:xfrm>
            <a:off x="4468664" y="1831536"/>
            <a:ext cx="23145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chemeClr val="accent3"/>
                </a:solidFill>
                <a:latin typeface="Heebo Black"/>
                <a:ea typeface="Heebo Black"/>
                <a:cs typeface="Heebo Black"/>
                <a:sym typeface="Heebo"/>
              </a:rPr>
              <a:t>€236m GVA</a:t>
            </a:r>
            <a:endParaRPr sz="1800" b="1" dirty="0">
              <a:solidFill>
                <a:schemeClr val="accent3"/>
              </a:solidFill>
              <a:latin typeface="Heebo Black"/>
              <a:ea typeface="Heebo Black"/>
              <a:cs typeface="Heebo Black"/>
              <a:sym typeface="Heebo"/>
            </a:endParaRPr>
          </a:p>
        </p:txBody>
      </p:sp>
      <p:sp>
        <p:nvSpPr>
          <p:cNvPr id="233" name="Google Shape;233;p5">
            <a:extLst>
              <a:ext uri="{FF2B5EF4-FFF2-40B4-BE49-F238E27FC236}">
                <a16:creationId xmlns:a16="http://schemas.microsoft.com/office/drawing/2014/main" id="{458E88BB-CAA1-3452-5E28-FFCA7BA12638}"/>
              </a:ext>
            </a:extLst>
          </p:cNvPr>
          <p:cNvSpPr/>
          <p:nvPr/>
        </p:nvSpPr>
        <p:spPr>
          <a:xfrm>
            <a:off x="277656" y="2598016"/>
            <a:ext cx="3564700" cy="3809647"/>
          </a:xfrm>
          <a:prstGeom prst="rect">
            <a:avLst/>
          </a:prstGeom>
          <a:solidFill>
            <a:schemeClr val="lt2"/>
          </a:solidFill>
          <a:ln>
            <a:noFill/>
          </a:ln>
        </p:spPr>
        <p:txBody>
          <a:bodyPr spcFirstLastPara="1" wrap="square" lIns="72000" tIns="72000" rIns="72000" bIns="72000" anchor="ctr" anchorCtr="0">
            <a:noAutofit/>
          </a:bodyPr>
          <a:lstStyle/>
          <a:p>
            <a:pPr marL="0" marR="0" lvl="0" indent="0" algn="ctr" rtl="0">
              <a:lnSpc>
                <a:spcPct val="110000"/>
              </a:lnSpc>
              <a:spcBef>
                <a:spcPts val="0"/>
              </a:spcBef>
              <a:spcAft>
                <a:spcPts val="0"/>
              </a:spcAft>
              <a:buNone/>
            </a:pPr>
            <a:endParaRPr sz="1600">
              <a:solidFill>
                <a:schemeClr val="dk2"/>
              </a:solidFill>
              <a:latin typeface="Heebo Medium"/>
              <a:ea typeface="Heebo Medium"/>
              <a:cs typeface="Heebo Medium"/>
              <a:sym typeface="Heebo"/>
            </a:endParaRPr>
          </a:p>
        </p:txBody>
      </p:sp>
      <p:pic>
        <p:nvPicPr>
          <p:cNvPr id="234" name="Google Shape;234;p5">
            <a:extLst>
              <a:ext uri="{FF2B5EF4-FFF2-40B4-BE49-F238E27FC236}">
                <a16:creationId xmlns:a16="http://schemas.microsoft.com/office/drawing/2014/main" id="{DEC46F96-6B39-08BF-C4D8-5446C83B4E62}"/>
              </a:ext>
            </a:extLst>
          </p:cNvPr>
          <p:cNvPicPr preferRelativeResize="0"/>
          <p:nvPr/>
        </p:nvPicPr>
        <p:blipFill rotWithShape="1">
          <a:blip r:embed="rId3">
            <a:alphaModFix/>
          </a:blip>
          <a:srcRect/>
          <a:stretch/>
        </p:blipFill>
        <p:spPr>
          <a:xfrm>
            <a:off x="6491150" y="1121108"/>
            <a:ext cx="1540772" cy="1574007"/>
          </a:xfrm>
          <a:prstGeom prst="rect">
            <a:avLst/>
          </a:prstGeom>
          <a:noFill/>
          <a:ln>
            <a:noFill/>
          </a:ln>
        </p:spPr>
      </p:pic>
      <p:sp>
        <p:nvSpPr>
          <p:cNvPr id="235" name="Google Shape;235;p5">
            <a:extLst>
              <a:ext uri="{FF2B5EF4-FFF2-40B4-BE49-F238E27FC236}">
                <a16:creationId xmlns:a16="http://schemas.microsoft.com/office/drawing/2014/main" id="{A31EB321-E561-E035-406E-8F12E3A4677B}"/>
              </a:ext>
            </a:extLst>
          </p:cNvPr>
          <p:cNvSpPr txBox="1"/>
          <p:nvPr/>
        </p:nvSpPr>
        <p:spPr>
          <a:xfrm>
            <a:off x="409245" y="2721333"/>
            <a:ext cx="3373788" cy="36932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accent5"/>
                </a:solidFill>
                <a:latin typeface="Heebo Black"/>
                <a:ea typeface="Heebo Black"/>
                <a:cs typeface="Heebo Black"/>
                <a:sym typeface="Heebo"/>
              </a:rPr>
              <a:t>What is this Contribution?</a:t>
            </a:r>
            <a:endParaRPr dirty="0"/>
          </a:p>
          <a:p>
            <a:pPr marL="285750" marR="0" lvl="0" indent="-285750" algn="l" rtl="0">
              <a:spcBef>
                <a:spcPts val="600"/>
              </a:spcBef>
              <a:spcAft>
                <a:spcPts val="0"/>
              </a:spcAft>
              <a:buFont typeface="Wingdings" pitchFamily="2" charset="2"/>
              <a:buChar char="Ø"/>
            </a:pPr>
            <a:r>
              <a:rPr lang="en-GB" sz="1600" dirty="0">
                <a:solidFill>
                  <a:schemeClr val="accent5"/>
                </a:solidFill>
                <a:cs typeface="Heebo Medium"/>
                <a:sym typeface="Heebo"/>
              </a:rPr>
              <a:t>As part of their university course, some students participate in internships in organisations aligned to their studies</a:t>
            </a:r>
          </a:p>
          <a:p>
            <a:pPr marL="285750" marR="0" lvl="0" indent="-285750" algn="l" rtl="0">
              <a:spcBef>
                <a:spcPts val="600"/>
              </a:spcBef>
              <a:spcAft>
                <a:spcPts val="0"/>
              </a:spcAft>
              <a:buFont typeface="Wingdings" pitchFamily="2" charset="2"/>
              <a:buChar char="Ø"/>
            </a:pPr>
            <a:r>
              <a:rPr lang="en-GB" sz="1600" dirty="0">
                <a:solidFill>
                  <a:schemeClr val="accent5"/>
                </a:solidFill>
                <a:cs typeface="Heebo Medium"/>
                <a:sym typeface="Heebo"/>
              </a:rPr>
              <a:t>In addition to students gaining practical experience, this also benefits the organisations as they have additional capacity for operational tasks and can benefit from the ideas of university students – resulting in increased productivity</a:t>
            </a:r>
          </a:p>
        </p:txBody>
      </p:sp>
      <p:cxnSp>
        <p:nvCxnSpPr>
          <p:cNvPr id="236" name="Google Shape;236;p5">
            <a:extLst>
              <a:ext uri="{FF2B5EF4-FFF2-40B4-BE49-F238E27FC236}">
                <a16:creationId xmlns:a16="http://schemas.microsoft.com/office/drawing/2014/main" id="{D929E3D3-DA10-8CD5-73DB-E918E12B1017}"/>
              </a:ext>
            </a:extLst>
          </p:cNvPr>
          <p:cNvCxnSpPr/>
          <p:nvPr/>
        </p:nvCxnSpPr>
        <p:spPr>
          <a:xfrm rot="10800000" flipH="1">
            <a:off x="266842" y="2562943"/>
            <a:ext cx="3586327" cy="6647"/>
          </a:xfrm>
          <a:prstGeom prst="straightConnector1">
            <a:avLst/>
          </a:prstGeom>
          <a:noFill/>
          <a:ln w="57150" cap="flat" cmpd="sng">
            <a:solidFill>
              <a:schemeClr val="accent5"/>
            </a:solidFill>
            <a:prstDash val="solid"/>
            <a:miter lim="800000"/>
            <a:headEnd type="none" w="sm" len="sm"/>
            <a:tailEnd type="none" w="sm" len="sm"/>
          </a:ln>
        </p:spPr>
      </p:cxnSp>
      <p:cxnSp>
        <p:nvCxnSpPr>
          <p:cNvPr id="237" name="Google Shape;237;p5">
            <a:extLst>
              <a:ext uri="{FF2B5EF4-FFF2-40B4-BE49-F238E27FC236}">
                <a16:creationId xmlns:a16="http://schemas.microsoft.com/office/drawing/2014/main" id="{406F3C37-66E2-2028-1C96-E0C99BE76ED5}"/>
              </a:ext>
            </a:extLst>
          </p:cNvPr>
          <p:cNvCxnSpPr/>
          <p:nvPr/>
        </p:nvCxnSpPr>
        <p:spPr>
          <a:xfrm>
            <a:off x="4164585" y="2569590"/>
            <a:ext cx="3595860" cy="0"/>
          </a:xfrm>
          <a:prstGeom prst="straightConnector1">
            <a:avLst/>
          </a:prstGeom>
          <a:noFill/>
          <a:ln w="57150" cap="flat" cmpd="sng">
            <a:solidFill>
              <a:schemeClr val="accent1"/>
            </a:solidFill>
            <a:prstDash val="solid"/>
            <a:miter lim="800000"/>
            <a:headEnd type="none" w="sm" len="sm"/>
            <a:tailEnd type="none" w="sm" len="sm"/>
          </a:ln>
        </p:spPr>
      </p:cxnSp>
      <p:sp>
        <p:nvSpPr>
          <p:cNvPr id="238" name="Google Shape;238;p5">
            <a:extLst>
              <a:ext uri="{FF2B5EF4-FFF2-40B4-BE49-F238E27FC236}">
                <a16:creationId xmlns:a16="http://schemas.microsoft.com/office/drawing/2014/main" id="{221F5E2A-9AD7-0F8F-BC05-2E0EB18A56C3}"/>
              </a:ext>
            </a:extLst>
          </p:cNvPr>
          <p:cNvSpPr txBox="1"/>
          <p:nvPr/>
        </p:nvSpPr>
        <p:spPr>
          <a:xfrm>
            <a:off x="2264771" y="5381410"/>
            <a:ext cx="0" cy="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endParaRPr sz="1600">
              <a:solidFill>
                <a:schemeClr val="dk1"/>
              </a:solidFill>
              <a:latin typeface="Heebo Medium"/>
              <a:ea typeface="Heebo Medium"/>
              <a:cs typeface="Heebo Medium"/>
              <a:sym typeface="Heebo"/>
            </a:endParaRPr>
          </a:p>
        </p:txBody>
      </p:sp>
      <p:cxnSp>
        <p:nvCxnSpPr>
          <p:cNvPr id="239" name="Google Shape;239;p5">
            <a:extLst>
              <a:ext uri="{FF2B5EF4-FFF2-40B4-BE49-F238E27FC236}">
                <a16:creationId xmlns:a16="http://schemas.microsoft.com/office/drawing/2014/main" id="{6ADAC11B-2C1C-6A50-0098-8FFD5DDF727C}"/>
              </a:ext>
            </a:extLst>
          </p:cNvPr>
          <p:cNvCxnSpPr/>
          <p:nvPr/>
        </p:nvCxnSpPr>
        <p:spPr>
          <a:xfrm>
            <a:off x="8046559" y="2557467"/>
            <a:ext cx="3581024" cy="0"/>
          </a:xfrm>
          <a:prstGeom prst="straightConnector1">
            <a:avLst/>
          </a:prstGeom>
          <a:noFill/>
          <a:ln w="57150" cap="flat" cmpd="sng">
            <a:solidFill>
              <a:schemeClr val="tx2"/>
            </a:solidFill>
            <a:prstDash val="solid"/>
            <a:miter lim="800000"/>
            <a:headEnd type="none" w="sm" len="sm"/>
            <a:tailEnd type="none" w="sm" len="sm"/>
          </a:ln>
        </p:spPr>
      </p:cxnSp>
      <p:sp>
        <p:nvSpPr>
          <p:cNvPr id="240" name="Google Shape;240;p5">
            <a:extLst>
              <a:ext uri="{FF2B5EF4-FFF2-40B4-BE49-F238E27FC236}">
                <a16:creationId xmlns:a16="http://schemas.microsoft.com/office/drawing/2014/main" id="{D77424F6-D690-E89F-87D4-7548FB2DC94B}"/>
              </a:ext>
            </a:extLst>
          </p:cNvPr>
          <p:cNvSpPr txBox="1"/>
          <p:nvPr/>
        </p:nvSpPr>
        <p:spPr>
          <a:xfrm>
            <a:off x="4275621" y="2700301"/>
            <a:ext cx="3373788" cy="907900"/>
          </a:xfrm>
          <a:prstGeom prst="rect">
            <a:avLst/>
          </a:prstGeom>
          <a:noFill/>
          <a:ln>
            <a:noFill/>
          </a:ln>
        </p:spPr>
        <p:txBody>
          <a:bodyPr spcFirstLastPara="1" wrap="square" lIns="91425" tIns="45700" rIns="91425" bIns="45700" anchor="t" anchorCtr="0">
            <a:spAutoFit/>
          </a:bodyPr>
          <a:lstStyle/>
          <a:p>
            <a:pPr lvl="0"/>
            <a:r>
              <a:rPr lang="en-GB" sz="1600" b="1" dirty="0">
                <a:solidFill>
                  <a:schemeClr val="accent1"/>
                </a:solidFill>
                <a:latin typeface="Heebo Black"/>
                <a:ea typeface="Heebo Black"/>
                <a:cs typeface="Heebo Black"/>
                <a:sym typeface="Heebo"/>
              </a:rPr>
              <a:t>Drivers of Contribution</a:t>
            </a:r>
            <a:endParaRPr lang="en-GB" sz="1600" dirty="0">
              <a:solidFill>
                <a:schemeClr val="accent1"/>
              </a:solidFill>
            </a:endParaRPr>
          </a:p>
          <a:p>
            <a:pPr marL="285750" marR="0" lvl="0" indent="-285750" algn="l" rtl="0">
              <a:spcBef>
                <a:spcPts val="600"/>
              </a:spcBef>
              <a:spcAft>
                <a:spcPts val="0"/>
              </a:spcAft>
              <a:buClr>
                <a:schemeClr val="accent1"/>
              </a:buClr>
              <a:buFont typeface="Wingdings" pitchFamily="2" charset="2"/>
              <a:buChar char="Ø"/>
            </a:pPr>
            <a:r>
              <a:rPr lang="en-GB" sz="1600" dirty="0">
                <a:solidFill>
                  <a:schemeClr val="accent1"/>
                </a:solidFill>
                <a:cs typeface="Heebo Medium"/>
                <a:sym typeface="Heebo"/>
              </a:rPr>
              <a:t>Number of students doing an internship </a:t>
            </a:r>
            <a:endParaRPr lang="en-GB" sz="1600" dirty="0">
              <a:solidFill>
                <a:schemeClr val="accent1"/>
              </a:solidFill>
              <a:cs typeface="Heebo Medium"/>
            </a:endParaRPr>
          </a:p>
        </p:txBody>
      </p:sp>
      <p:sp>
        <p:nvSpPr>
          <p:cNvPr id="241" name="Google Shape;241;p5">
            <a:extLst>
              <a:ext uri="{FF2B5EF4-FFF2-40B4-BE49-F238E27FC236}">
                <a16:creationId xmlns:a16="http://schemas.microsoft.com/office/drawing/2014/main" id="{D1749A76-AD91-F1DF-78A4-51B819D357C6}"/>
              </a:ext>
            </a:extLst>
          </p:cNvPr>
          <p:cNvSpPr txBox="1"/>
          <p:nvPr/>
        </p:nvSpPr>
        <p:spPr>
          <a:xfrm>
            <a:off x="8075834" y="2700301"/>
            <a:ext cx="3373800" cy="90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tx2"/>
                </a:solidFill>
                <a:latin typeface="Heebo Black"/>
                <a:ea typeface="Heebo Black"/>
                <a:cs typeface="Heebo Black"/>
                <a:sym typeface="Heebo"/>
              </a:rPr>
              <a:t>Aurora Assumptions</a:t>
            </a:r>
            <a:endParaRPr dirty="0">
              <a:solidFill>
                <a:schemeClr val="tx2"/>
              </a:solidFill>
            </a:endParaRPr>
          </a:p>
          <a:p>
            <a:pPr marL="285750" marR="0" lvl="0" indent="-285750" algn="l" rtl="0">
              <a:spcBef>
                <a:spcPts val="600"/>
              </a:spcBef>
              <a:spcAft>
                <a:spcPts val="0"/>
              </a:spcAft>
              <a:buClr>
                <a:schemeClr val="accent2"/>
              </a:buClr>
              <a:buSzPts val="1600"/>
              <a:buFont typeface="Wingdings" pitchFamily="2" charset="2"/>
              <a:buChar char="Ø"/>
            </a:pPr>
            <a:r>
              <a:rPr lang="en-GB" sz="1600" dirty="0">
                <a:solidFill>
                  <a:schemeClr val="tx2"/>
                </a:solidFill>
                <a:cs typeface="Heebo Medium"/>
                <a:sym typeface="Heebo"/>
              </a:rPr>
              <a:t>15,380 students undertook internships in 2024</a:t>
            </a:r>
            <a:endParaRPr b="1" dirty="0">
              <a:solidFill>
                <a:schemeClr val="tx2"/>
              </a:solidFill>
              <a:latin typeface="Heebo Black"/>
              <a:ea typeface="Heebo Black"/>
              <a:cs typeface="Heebo Black"/>
              <a:sym typeface="Heebo"/>
            </a:endParaRPr>
          </a:p>
        </p:txBody>
      </p:sp>
      <p:pic>
        <p:nvPicPr>
          <p:cNvPr id="4" name="Picture 3" descr="A logo of a euro&#10;&#10;AI-generated content may be incorrect.">
            <a:extLst>
              <a:ext uri="{FF2B5EF4-FFF2-40B4-BE49-F238E27FC236}">
                <a16:creationId xmlns:a16="http://schemas.microsoft.com/office/drawing/2014/main" id="{5ABEB595-60E2-B763-53DB-FF0506F487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3055" y="1117505"/>
            <a:ext cx="1400227" cy="1400227"/>
          </a:xfrm>
          <a:prstGeom prst="rect">
            <a:avLst/>
          </a:prstGeom>
        </p:spPr>
      </p:pic>
      <p:sp>
        <p:nvSpPr>
          <p:cNvPr id="5" name="TextBox 4">
            <a:extLst>
              <a:ext uri="{FF2B5EF4-FFF2-40B4-BE49-F238E27FC236}">
                <a16:creationId xmlns:a16="http://schemas.microsoft.com/office/drawing/2014/main" id="{D070C123-4D12-B643-B5F4-8BD452724918}"/>
              </a:ext>
            </a:extLst>
          </p:cNvPr>
          <p:cNvSpPr txBox="1"/>
          <p:nvPr/>
        </p:nvSpPr>
        <p:spPr>
          <a:xfrm>
            <a:off x="409245" y="1735353"/>
            <a:ext cx="2619555" cy="654030"/>
          </a:xfrm>
          <a:prstGeom prst="rect">
            <a:avLst/>
          </a:prstGeom>
          <a:noFill/>
        </p:spPr>
        <p:txBody>
          <a:bodyPr wrap="square" lIns="0" tIns="0" rIns="0" bIns="0" rtlCol="0">
            <a:noAutofit/>
          </a:bodyPr>
          <a:lstStyle/>
          <a:p>
            <a:pPr algn="l">
              <a:lnSpc>
                <a:spcPct val="110000"/>
              </a:lnSpc>
            </a:pPr>
            <a:r>
              <a:rPr lang="en-GB" sz="2400" b="1" dirty="0">
                <a:solidFill>
                  <a:schemeClr val="accent3"/>
                </a:solidFill>
              </a:rPr>
              <a:t>Total Contribution:</a:t>
            </a:r>
          </a:p>
        </p:txBody>
      </p:sp>
    </p:spTree>
    <p:extLst>
      <p:ext uri="{BB962C8B-B14F-4D97-AF65-F5344CB8AC3E}">
        <p14:creationId xmlns:p14="http://schemas.microsoft.com/office/powerpoint/2010/main" val="216131688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B592AF-8D7A-05C3-DF98-C21101C41279}"/>
              </a:ext>
            </a:extLst>
          </p:cNvPr>
          <p:cNvSpPr>
            <a:spLocks noGrp="1"/>
          </p:cNvSpPr>
          <p:nvPr>
            <p:ph type="ftr" sz="quarter" idx="11"/>
          </p:nvPr>
        </p:nvSpPr>
        <p:spPr/>
        <p:txBody>
          <a:bodyPr/>
          <a:lstStyle/>
          <a:p>
            <a:r>
              <a:rPr lang="en-GB"/>
              <a:t>The Economic Contribution of Aurora - Key Findings</a:t>
            </a:r>
          </a:p>
        </p:txBody>
      </p:sp>
      <p:sp>
        <p:nvSpPr>
          <p:cNvPr id="5" name="Slide Number Placeholder 4">
            <a:extLst>
              <a:ext uri="{FF2B5EF4-FFF2-40B4-BE49-F238E27FC236}">
                <a16:creationId xmlns:a16="http://schemas.microsoft.com/office/drawing/2014/main" id="{773AD7AD-F411-9332-B6B4-2C2F57FF9E8B}"/>
              </a:ext>
            </a:extLst>
          </p:cNvPr>
          <p:cNvSpPr>
            <a:spLocks noGrp="1"/>
          </p:cNvSpPr>
          <p:nvPr>
            <p:ph type="sldNum" sz="quarter" idx="12"/>
          </p:nvPr>
        </p:nvSpPr>
        <p:spPr/>
        <p:txBody>
          <a:bodyPr/>
          <a:lstStyle/>
          <a:p>
            <a:fld id="{1B380CA8-D005-4374-9E21-56061D22F6FB}" type="slidenum">
              <a:rPr lang="en-GB" smtClean="0"/>
              <a:t>9</a:t>
            </a:fld>
            <a:endParaRPr lang="en-GB"/>
          </a:p>
        </p:txBody>
      </p:sp>
      <p:sp>
        <p:nvSpPr>
          <p:cNvPr id="6" name="Title 5">
            <a:extLst>
              <a:ext uri="{FF2B5EF4-FFF2-40B4-BE49-F238E27FC236}">
                <a16:creationId xmlns:a16="http://schemas.microsoft.com/office/drawing/2014/main" id="{68EBDF29-5ED8-D7E3-C6F1-EC0A2AFB559E}"/>
              </a:ext>
            </a:extLst>
          </p:cNvPr>
          <p:cNvSpPr>
            <a:spLocks noGrp="1"/>
          </p:cNvSpPr>
          <p:nvPr>
            <p:ph type="ctrTitle"/>
          </p:nvPr>
        </p:nvSpPr>
        <p:spPr/>
        <p:txBody>
          <a:bodyPr/>
          <a:lstStyle/>
          <a:p>
            <a:r>
              <a:rPr lang="en-GB" dirty="0"/>
              <a:t>Valorisation</a:t>
            </a:r>
          </a:p>
        </p:txBody>
      </p:sp>
      <p:sp>
        <p:nvSpPr>
          <p:cNvPr id="7" name="Subtitle 6">
            <a:extLst>
              <a:ext uri="{FF2B5EF4-FFF2-40B4-BE49-F238E27FC236}">
                <a16:creationId xmlns:a16="http://schemas.microsoft.com/office/drawing/2014/main" id="{B756B5CD-29C3-1671-BDFB-E56C8F8765FA}"/>
              </a:ext>
            </a:extLst>
          </p:cNvPr>
          <p:cNvSpPr>
            <a:spLocks noGrp="1"/>
          </p:cNvSpPr>
          <p:nvPr>
            <p:ph type="subTitle" idx="1"/>
          </p:nvPr>
        </p:nvSpPr>
        <p:spPr/>
        <p:txBody>
          <a:bodyPr/>
          <a:lstStyle/>
          <a:p>
            <a:pPr marL="285750" indent="-285750">
              <a:buFont typeface="Arial" panose="020B0604020202020204" pitchFamily="34" charset="0"/>
              <a:buChar char="•"/>
            </a:pPr>
            <a:r>
              <a:rPr lang="en-GB" dirty="0"/>
              <a:t>Licensing</a:t>
            </a:r>
          </a:p>
          <a:p>
            <a:pPr marL="285750" indent="-285750">
              <a:buFont typeface="Arial" panose="020B0604020202020204" pitchFamily="34" charset="0"/>
              <a:buChar char="•"/>
            </a:pPr>
            <a:r>
              <a:rPr lang="en-GB" dirty="0"/>
              <a:t>Spin-outs &amp; Start-ups</a:t>
            </a:r>
          </a:p>
          <a:p>
            <a:pPr marL="285750" indent="-285750">
              <a:buFont typeface="Arial" panose="020B0604020202020204" pitchFamily="34" charset="0"/>
              <a:buChar char="•"/>
            </a:pPr>
            <a:r>
              <a:rPr lang="en-GB" dirty="0"/>
              <a:t>Services to Businesses</a:t>
            </a:r>
          </a:p>
          <a:p>
            <a:pPr marL="285750" indent="-285750">
              <a:buFont typeface="Arial" panose="020B0604020202020204" pitchFamily="34" charset="0"/>
              <a:buChar char="•"/>
            </a:pPr>
            <a:r>
              <a:rPr lang="en-GB" dirty="0"/>
              <a:t>Science Parks and Incubators</a:t>
            </a:r>
          </a:p>
        </p:txBody>
      </p:sp>
      <p:pic>
        <p:nvPicPr>
          <p:cNvPr id="10" name="Picture Placeholder 9" descr="A light bulb with rays and lines&#10;&#10;AI-generated content may be incorrect.">
            <a:extLst>
              <a:ext uri="{FF2B5EF4-FFF2-40B4-BE49-F238E27FC236}">
                <a16:creationId xmlns:a16="http://schemas.microsoft.com/office/drawing/2014/main" id="{9555726E-EDBA-BE63-81BB-5A07E10B8703}"/>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0" b="80"/>
          <a:stretch>
            <a:fillRect/>
          </a:stretch>
        </p:blipFill>
        <p:spPr/>
      </p:pic>
    </p:spTree>
    <p:extLst>
      <p:ext uri="{BB962C8B-B14F-4D97-AF65-F5344CB8AC3E}">
        <p14:creationId xmlns:p14="http://schemas.microsoft.com/office/powerpoint/2010/main" val="884218000"/>
      </p:ext>
    </p:extLst>
  </p:cSld>
  <p:clrMapOvr>
    <a:masterClrMapping/>
  </p:clrMapOvr>
  <p:transition>
    <p:fade/>
  </p:transition>
</p:sld>
</file>

<file path=ppt/theme/theme1.xml><?xml version="1.0" encoding="utf-8"?>
<a:theme xmlns:a="http://schemas.openxmlformats.org/drawingml/2006/main" name="BiGGAR PPT Theme">
  <a:themeElements>
    <a:clrScheme name="Biggar colour theme">
      <a:dk1>
        <a:sysClr val="windowText" lastClr="000000"/>
      </a:dk1>
      <a:lt1>
        <a:sysClr val="window" lastClr="FFFFFF"/>
      </a:lt1>
      <a:dk2>
        <a:srgbClr val="4C524D"/>
      </a:dk2>
      <a:lt2>
        <a:srgbClr val="F0F0F0"/>
      </a:lt2>
      <a:accent1>
        <a:srgbClr val="871455"/>
      </a:accent1>
      <a:accent2>
        <a:srgbClr val="545650"/>
      </a:accent2>
      <a:accent3>
        <a:srgbClr val="41BBC9"/>
      </a:accent3>
      <a:accent4>
        <a:srgbClr val="939390"/>
      </a:accent4>
      <a:accent5>
        <a:srgbClr val="612165"/>
      </a:accent5>
      <a:accent6>
        <a:srgbClr val="009A91"/>
      </a:accent6>
      <a:hlink>
        <a:srgbClr val="0563C1"/>
      </a:hlink>
      <a:folHlink>
        <a:srgbClr val="954F72"/>
      </a:folHlink>
    </a:clrScheme>
    <a:fontScheme name="Biggar font theme">
      <a:majorFont>
        <a:latin typeface="Heebo ExtraBold"/>
        <a:ea typeface=""/>
        <a:cs typeface=""/>
      </a:majorFont>
      <a:minorFont>
        <a:latin typeface="Hee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a:lnSpc>
            <a:spcPct val="110000"/>
          </a:lnSpc>
          <a:defRPr sz="16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110000"/>
          </a:lnSpc>
          <a:defRPr sz="1600" dirty="0"/>
        </a:defPPr>
      </a:lstStyle>
    </a:txDef>
  </a:objectDefaults>
  <a:extraClrSchemeLst/>
  <a:extLst>
    <a:ext uri="{05A4C25C-085E-4340-85A3-A5531E510DB2}">
      <thm15:themeFamily xmlns:thm15="http://schemas.microsoft.com/office/thememl/2012/main" name="Presentation1" id="{E2CE25E8-7C64-9F4F-A42E-C9A59189F5D5}" vid="{97E781E3-BFDE-E545-94EC-F7817D919A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BiGGAR PPT Theme</Template>
  <TotalTime>825</TotalTime>
  <Words>2232</Words>
  <Application>Microsoft Macintosh PowerPoint</Application>
  <PresentationFormat>Widescreen</PresentationFormat>
  <Paragraphs>302</Paragraphs>
  <Slides>25</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Heebo</vt:lpstr>
      <vt:lpstr>Heebo Black</vt:lpstr>
      <vt:lpstr>Heebo ExtraBold</vt:lpstr>
      <vt:lpstr>Heebo Medium</vt:lpstr>
      <vt:lpstr>Wingdings</vt:lpstr>
      <vt:lpstr>BiGGAR PPT Theme</vt:lpstr>
      <vt:lpstr>The Economic Contribution of Aurora</vt:lpstr>
      <vt:lpstr>Agenda</vt:lpstr>
      <vt:lpstr>Key Findings</vt:lpstr>
      <vt:lpstr>Approach &amp; Methodology</vt:lpstr>
      <vt:lpstr>Learning</vt:lpstr>
      <vt:lpstr>Graduate Productivity</vt:lpstr>
      <vt:lpstr>Professional Education</vt:lpstr>
      <vt:lpstr>Student Internships</vt:lpstr>
      <vt:lpstr>Valorisation</vt:lpstr>
      <vt:lpstr>Licensing</vt:lpstr>
      <vt:lpstr>Spin-outs and Start-ups</vt:lpstr>
      <vt:lpstr>Services to Businesses</vt:lpstr>
      <vt:lpstr>Science Parks and Incubators</vt:lpstr>
      <vt:lpstr>Operations</vt:lpstr>
      <vt:lpstr>Core</vt:lpstr>
      <vt:lpstr>Tourism</vt:lpstr>
      <vt:lpstr>Students</vt:lpstr>
      <vt:lpstr>Spending</vt:lpstr>
      <vt:lpstr>Part-time Working</vt:lpstr>
      <vt:lpstr>Volunteering</vt:lpstr>
      <vt:lpstr>Added Value</vt:lpstr>
      <vt:lpstr>Added Value of the Aurora Network</vt:lpstr>
      <vt:lpstr>Total Contribution</vt:lpstr>
      <vt:lpstr>Key Findings</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Abbie McGowan</dc:creator>
  <cp:lastModifiedBy>Abbie McGowan</cp:lastModifiedBy>
  <cp:revision>127</cp:revision>
  <dcterms:created xsi:type="dcterms:W3CDTF">2026-01-22T13:20:54Z</dcterms:created>
  <dcterms:modified xsi:type="dcterms:W3CDTF">2026-03-24T09:26:29Z</dcterms:modified>
</cp:coreProperties>
</file>